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embeddedFontLst>
    <p:embeddedFont>
      <p:font typeface="OPPOSans H" panose="020B0600000101010101" charset="-122"/>
      <p:regular r:id="rId36"/>
    </p:embeddedFont>
    <p:embeddedFont>
      <p:font typeface="OPPOSans L" panose="020B0600000101010101" charset="-122"/>
      <p:regular r:id="rId37"/>
    </p:embeddedFont>
    <p:embeddedFont>
      <p:font typeface="Source Han Sans" panose="020B0600000101010101" charset="-127"/>
      <p:regular r:id="rId38"/>
    </p:embeddedFont>
    <p:embeddedFont>
      <p:font typeface="Source Han Sans CN Bold" panose="020B0600000101010101" charset="-127"/>
      <p:regular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  <p:embeddedFont>
      <p:font typeface="poppins-bold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alphaModFix/>
          </a:blip>
          <a:srcRect l="24813" t="8379" r="765" b="4078"/>
          <a:stretch>
            <a:fillRect/>
          </a:stretch>
        </p:blipFill>
        <p:spPr>
          <a:xfrm>
            <a:off x="5238750" y="1105124"/>
            <a:ext cx="6953250" cy="4967570"/>
          </a:xfrm>
          <a:custGeom>
            <a:avLst/>
            <a:gdLst>
              <a:gd name="connsiteX0" fmla="*/ 0 w 6953250"/>
              <a:gd name="connsiteY0" fmla="*/ 0 h 4967570"/>
              <a:gd name="connsiteX1" fmla="*/ 6953250 w 6953250"/>
              <a:gd name="connsiteY1" fmla="*/ 0 h 4967570"/>
              <a:gd name="connsiteX2" fmla="*/ 6953250 w 6953250"/>
              <a:gd name="connsiteY2" fmla="*/ 4967570 h 4967570"/>
              <a:gd name="connsiteX3" fmla="*/ 0 w 6953250"/>
              <a:gd name="connsiteY3" fmla="*/ 4967570 h 4967570"/>
            </a:gdLst>
            <a:ahLst/>
            <a:cxnLst/>
            <a:rect l="l" t="t" r="r" b="b"/>
            <a:pathLst>
              <a:path w="6953250" h="4967570">
                <a:moveTo>
                  <a:pt x="0" y="0"/>
                </a:moveTo>
                <a:lnTo>
                  <a:pt x="6953250" y="0"/>
                </a:lnTo>
                <a:lnTo>
                  <a:pt x="6953250" y="4967570"/>
                </a:lnTo>
                <a:lnTo>
                  <a:pt x="0" y="496757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604493" y="1102520"/>
            <a:ext cx="1349702" cy="4967570"/>
          </a:xfrm>
          <a:custGeom>
            <a:avLst/>
            <a:gdLst>
              <a:gd name="connsiteX0" fmla="*/ 1349701 w 1349702"/>
              <a:gd name="connsiteY0" fmla="*/ 0 h 4967570"/>
              <a:gd name="connsiteX1" fmla="*/ 1349702 w 1349702"/>
              <a:gd name="connsiteY1" fmla="*/ 0 h 4967570"/>
              <a:gd name="connsiteX2" fmla="*/ 1 w 1349702"/>
              <a:gd name="connsiteY2" fmla="*/ 4967570 h 4967570"/>
              <a:gd name="connsiteX3" fmla="*/ 0 w 1349702"/>
              <a:gd name="connsiteY3" fmla="*/ 4967570 h 4967570"/>
              <a:gd name="connsiteX4" fmla="*/ 1349701 w 1349702"/>
              <a:gd name="connsiteY4" fmla="*/ 0 h 4967570"/>
            </a:gdLst>
            <a:ahLst/>
            <a:cxnLst/>
            <a:rect l="l" t="t" r="r" b="b"/>
            <a:pathLst>
              <a:path w="1349702" h="4967570">
                <a:moveTo>
                  <a:pt x="1349701" y="0"/>
                </a:moveTo>
                <a:lnTo>
                  <a:pt x="1349702" y="0"/>
                </a:lnTo>
                <a:lnTo>
                  <a:pt x="1" y="4967570"/>
                </a:lnTo>
                <a:lnTo>
                  <a:pt x="0" y="4967570"/>
                </a:lnTo>
                <a:lnTo>
                  <a:pt x="1349701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035174" y="1102520"/>
            <a:ext cx="1349702" cy="4967570"/>
          </a:xfrm>
          <a:custGeom>
            <a:avLst/>
            <a:gdLst>
              <a:gd name="connsiteX0" fmla="*/ 1349701 w 1349702"/>
              <a:gd name="connsiteY0" fmla="*/ 0 h 4967570"/>
              <a:gd name="connsiteX1" fmla="*/ 1349702 w 1349702"/>
              <a:gd name="connsiteY1" fmla="*/ 0 h 4967570"/>
              <a:gd name="connsiteX2" fmla="*/ 1 w 1349702"/>
              <a:gd name="connsiteY2" fmla="*/ 4967570 h 4967570"/>
              <a:gd name="connsiteX3" fmla="*/ 0 w 1349702"/>
              <a:gd name="connsiteY3" fmla="*/ 4967570 h 4967570"/>
              <a:gd name="connsiteX4" fmla="*/ 1349701 w 1349702"/>
              <a:gd name="connsiteY4" fmla="*/ 0 h 4967570"/>
            </a:gdLst>
            <a:ahLst/>
            <a:cxnLst/>
            <a:rect l="l" t="t" r="r" b="b"/>
            <a:pathLst>
              <a:path w="1349702" h="4967570">
                <a:moveTo>
                  <a:pt x="1349701" y="0"/>
                </a:moveTo>
                <a:lnTo>
                  <a:pt x="1349702" y="0"/>
                </a:lnTo>
                <a:lnTo>
                  <a:pt x="1" y="4967570"/>
                </a:lnTo>
                <a:lnTo>
                  <a:pt x="0" y="4967570"/>
                </a:lnTo>
                <a:lnTo>
                  <a:pt x="1349701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63759" y="1102520"/>
            <a:ext cx="1771385" cy="4967570"/>
          </a:xfrm>
          <a:custGeom>
            <a:avLst/>
            <a:gdLst>
              <a:gd name="connsiteX0" fmla="*/ 1349701 w 1771385"/>
              <a:gd name="connsiteY0" fmla="*/ 0 h 4967570"/>
              <a:gd name="connsiteX1" fmla="*/ 1771385 w 1771385"/>
              <a:gd name="connsiteY1" fmla="*/ 0 h 4967570"/>
              <a:gd name="connsiteX2" fmla="*/ 421684 w 1771385"/>
              <a:gd name="connsiteY2" fmla="*/ 4967570 h 4967570"/>
              <a:gd name="connsiteX3" fmla="*/ 0 w 1771385"/>
              <a:gd name="connsiteY3" fmla="*/ 4967570 h 4967570"/>
              <a:gd name="connsiteX4" fmla="*/ 1349701 w 1771385"/>
              <a:gd name="connsiteY4" fmla="*/ 0 h 4967570"/>
            </a:gdLst>
            <a:ahLst/>
            <a:cxnLst/>
            <a:rect l="l" t="t" r="r" b="b"/>
            <a:pathLst>
              <a:path w="1771385" h="4967570">
                <a:moveTo>
                  <a:pt x="1349701" y="0"/>
                </a:moveTo>
                <a:lnTo>
                  <a:pt x="1771385" y="0"/>
                </a:lnTo>
                <a:lnTo>
                  <a:pt x="421684" y="4967570"/>
                </a:lnTo>
                <a:lnTo>
                  <a:pt x="0" y="4967570"/>
                </a:lnTo>
                <a:lnTo>
                  <a:pt x="1349701" y="0"/>
                </a:lnTo>
                <a:close/>
              </a:path>
            </a:pathLst>
          </a:custGeom>
          <a:solidFill>
            <a:schemeClr val="accent1">
              <a:lumMod val="50000"/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585444" y="1102520"/>
            <a:ext cx="1780381" cy="4967570"/>
          </a:xfrm>
          <a:custGeom>
            <a:avLst/>
            <a:gdLst>
              <a:gd name="connsiteX0" fmla="*/ 1349701 w 1780381"/>
              <a:gd name="connsiteY0" fmla="*/ 0 h 4967570"/>
              <a:gd name="connsiteX1" fmla="*/ 1358696 w 1780381"/>
              <a:gd name="connsiteY1" fmla="*/ 0 h 4967570"/>
              <a:gd name="connsiteX2" fmla="*/ 1776997 w 1780381"/>
              <a:gd name="connsiteY2" fmla="*/ 0 h 4967570"/>
              <a:gd name="connsiteX3" fmla="*/ 1780381 w 1780381"/>
              <a:gd name="connsiteY3" fmla="*/ 0 h 4967570"/>
              <a:gd name="connsiteX4" fmla="*/ 430680 w 1780381"/>
              <a:gd name="connsiteY4" fmla="*/ 4967570 h 4967570"/>
              <a:gd name="connsiteX5" fmla="*/ 427296 w 1780381"/>
              <a:gd name="connsiteY5" fmla="*/ 4967570 h 4967570"/>
              <a:gd name="connsiteX6" fmla="*/ 8996 w 1780381"/>
              <a:gd name="connsiteY6" fmla="*/ 4967570 h 4967570"/>
              <a:gd name="connsiteX7" fmla="*/ 0 w 1780381"/>
              <a:gd name="connsiteY7" fmla="*/ 4967570 h 4967570"/>
              <a:gd name="connsiteX8" fmla="*/ 1349701 w 1780381"/>
              <a:gd name="connsiteY8" fmla="*/ 0 h 4967570"/>
            </a:gdLst>
            <a:ahLst/>
            <a:cxnLst/>
            <a:rect l="l" t="t" r="r" b="b"/>
            <a:pathLst>
              <a:path w="1780381" h="4967570">
                <a:moveTo>
                  <a:pt x="1349701" y="0"/>
                </a:moveTo>
                <a:lnTo>
                  <a:pt x="1358696" y="0"/>
                </a:lnTo>
                <a:lnTo>
                  <a:pt x="1776997" y="0"/>
                </a:lnTo>
                <a:lnTo>
                  <a:pt x="1780381" y="0"/>
                </a:lnTo>
                <a:lnTo>
                  <a:pt x="430680" y="4967570"/>
                </a:lnTo>
                <a:lnTo>
                  <a:pt x="427296" y="4967570"/>
                </a:lnTo>
                <a:lnTo>
                  <a:pt x="8996" y="4967570"/>
                </a:lnTo>
                <a:lnTo>
                  <a:pt x="0" y="4967570"/>
                </a:lnTo>
                <a:lnTo>
                  <a:pt x="1349701" y="0"/>
                </a:lnTo>
                <a:close/>
              </a:path>
            </a:pathLst>
          </a:custGeom>
          <a:solidFill>
            <a:schemeClr val="accent2"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016125" y="1102520"/>
            <a:ext cx="1776998" cy="4967570"/>
          </a:xfrm>
          <a:custGeom>
            <a:avLst/>
            <a:gdLst>
              <a:gd name="connsiteX0" fmla="*/ 1349701 w 1776998"/>
              <a:gd name="connsiteY0" fmla="*/ 0 h 4967570"/>
              <a:gd name="connsiteX1" fmla="*/ 1776998 w 1776998"/>
              <a:gd name="connsiteY1" fmla="*/ 0 h 4967570"/>
              <a:gd name="connsiteX2" fmla="*/ 427298 w 1776998"/>
              <a:gd name="connsiteY2" fmla="*/ 4967570 h 4967570"/>
              <a:gd name="connsiteX3" fmla="*/ 0 w 1776998"/>
              <a:gd name="connsiteY3" fmla="*/ 4967570 h 4967570"/>
              <a:gd name="connsiteX4" fmla="*/ 1349701 w 1776998"/>
              <a:gd name="connsiteY4" fmla="*/ 0 h 4967570"/>
            </a:gdLst>
            <a:ahLst/>
            <a:cxnLst/>
            <a:rect l="l" t="t" r="r" b="b"/>
            <a:pathLst>
              <a:path w="1776998" h="4967570">
                <a:moveTo>
                  <a:pt x="1349701" y="0"/>
                </a:moveTo>
                <a:lnTo>
                  <a:pt x="1776998" y="0"/>
                </a:lnTo>
                <a:lnTo>
                  <a:pt x="427298" y="4967570"/>
                </a:lnTo>
                <a:lnTo>
                  <a:pt x="0" y="4967570"/>
                </a:lnTo>
                <a:lnTo>
                  <a:pt x="1349701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V="1">
            <a:off x="0" y="713800"/>
            <a:ext cx="7647298" cy="5521900"/>
          </a:xfrm>
          <a:custGeom>
            <a:avLst/>
            <a:gdLst>
              <a:gd name="connsiteX0" fmla="*/ 0 w 7647298"/>
              <a:gd name="connsiteY0" fmla="*/ 5521900 h 5521900"/>
              <a:gd name="connsiteX1" fmla="*/ 7647298 w 7647298"/>
              <a:gd name="connsiteY1" fmla="*/ 5521900 h 5521900"/>
              <a:gd name="connsiteX2" fmla="*/ 6153348 w 7647298"/>
              <a:gd name="connsiteY2" fmla="*/ 0 h 5521900"/>
              <a:gd name="connsiteX3" fmla="*/ 0 w 7647298"/>
              <a:gd name="connsiteY3" fmla="*/ 0 h 5521900"/>
            </a:gdLst>
            <a:ahLst/>
            <a:cxnLst/>
            <a:rect l="l" t="t" r="r" b="b"/>
            <a:pathLst>
              <a:path w="7647298" h="5521900">
                <a:moveTo>
                  <a:pt x="0" y="5521900"/>
                </a:moveTo>
                <a:lnTo>
                  <a:pt x="7647298" y="5521900"/>
                </a:lnTo>
                <a:lnTo>
                  <a:pt x="615334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69790" y="2369173"/>
            <a:ext cx="5300317" cy="15964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성우출판사의</a:t>
            </a:r>
            <a:r>
              <a:rPr kumimoji="1" lang="en-US" altLang="zh-CN" sz="4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 </a:t>
            </a:r>
            <a:r>
              <a:rPr kumimoji="1" lang="en-US" altLang="zh-CN" sz="4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온라인</a:t>
            </a:r>
            <a:r>
              <a:rPr kumimoji="1" lang="en-US" altLang="zh-CN" sz="4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 </a:t>
            </a:r>
            <a:r>
              <a:rPr kumimoji="1" lang="en-US" altLang="zh-CN" sz="4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마케팅</a:t>
            </a:r>
            <a:r>
              <a:rPr kumimoji="1" lang="en-US" altLang="zh-CN" sz="4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 </a:t>
            </a:r>
            <a:r>
              <a:rPr kumimoji="1" lang="en-US" altLang="zh-CN" sz="4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제안서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10941334" y="6302947"/>
            <a:ext cx="1642552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ko-KR" altLang="en-US" dirty="0" err="1">
                <a:ln w="12700">
                  <a:noFill/>
                </a:ln>
                <a:latin typeface="Source Han Sans"/>
                <a:ea typeface="Source Han Sans"/>
              </a:rPr>
              <a:t>황성태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006316" y="4361564"/>
            <a:ext cx="4502038" cy="400110"/>
          </a:xfrm>
          <a:prstGeom prst="parallelogram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35073" y="4392342"/>
            <a:ext cx="4044525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Here is where your presentation begins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76335">
            <a:off x="7370" y="569475"/>
            <a:ext cx="454497" cy="2664282"/>
          </a:xfrm>
          <a:custGeom>
            <a:avLst/>
            <a:gdLst>
              <a:gd name="connsiteX0" fmla="*/ 33374 w 454497"/>
              <a:gd name="connsiteY0" fmla="*/ 136335 h 2664282"/>
              <a:gd name="connsiteX1" fmla="*/ 454497 w 454497"/>
              <a:gd name="connsiteY1" fmla="*/ 0 h 2664282"/>
              <a:gd name="connsiteX2" fmla="*/ 387666 w 454497"/>
              <a:gd name="connsiteY2" fmla="*/ 2664282 h 2664282"/>
              <a:gd name="connsiteX3" fmla="*/ 0 w 454497"/>
              <a:gd name="connsiteY3" fmla="*/ 1466827 h 2664282"/>
            </a:gdLst>
            <a:ahLst/>
            <a:cxnLst/>
            <a:rect l="l" t="t" r="r" b="b"/>
            <a:pathLst>
              <a:path w="454497" h="2664282">
                <a:moveTo>
                  <a:pt x="33374" y="136335"/>
                </a:moveTo>
                <a:lnTo>
                  <a:pt x="454497" y="0"/>
                </a:lnTo>
                <a:lnTo>
                  <a:pt x="387666" y="2664282"/>
                </a:lnTo>
                <a:lnTo>
                  <a:pt x="0" y="1466827"/>
                </a:lnTo>
                <a:close/>
              </a:path>
            </a:pathLst>
          </a:custGeom>
          <a:solidFill>
            <a:schemeClr val="bg1"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015668" y="4114060"/>
            <a:ext cx="1543050" cy="15430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549155" y="4646383"/>
            <a:ext cx="477566" cy="51732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015668" y="1571801"/>
            <a:ext cx="1543050" cy="15430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015668" y="2844871"/>
            <a:ext cx="1543050" cy="154305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981891" y="2095088"/>
            <a:ext cx="180975" cy="390525"/>
          </a:xfrm>
          <a:prstGeom prst="chevron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981891" y="3344933"/>
            <a:ext cx="180975" cy="390525"/>
          </a:xfrm>
          <a:prstGeom prst="chevr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981891" y="4773509"/>
            <a:ext cx="180975" cy="390525"/>
          </a:xfrm>
          <a:prstGeom prst="chevron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546718" y="2043298"/>
            <a:ext cx="482439" cy="550962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489776" y="3276969"/>
            <a:ext cx="596324" cy="62008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29352" y="1880388"/>
            <a:ext cx="59055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입소문 약화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29352" y="2281846"/>
            <a:ext cx="5909108" cy="837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소비자 신뢰도 하락
브랜드 충성도 감소
시장 점유율 감소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629352" y="3209896"/>
            <a:ext cx="59055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유통력 약화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29352" y="3611354"/>
            <a:ext cx="5901889" cy="837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판매 경로 축소
파트너사 신뢰도 저하
매출 감소 위험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629352" y="4539404"/>
            <a:ext cx="59055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경쟁사와의 격차 확대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629352" y="4940862"/>
            <a:ext cx="5911648" cy="837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성장 기회 상실
시장 내 입지 약화
장기적인 생존 위협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브랜드 인지도 하락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515752" y="2635153"/>
            <a:ext cx="3252071" cy="2866913"/>
          </a:xfrm>
          <a:prstGeom prst="roundRect">
            <a:avLst>
              <a:gd name="adj" fmla="val 3278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35355" y="2075567"/>
            <a:ext cx="3252071" cy="2866913"/>
          </a:xfrm>
          <a:prstGeom prst="roundRect">
            <a:avLst>
              <a:gd name="adj" fmla="val 327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96149" y="2075567"/>
            <a:ext cx="3252071" cy="2866913"/>
          </a:xfrm>
          <a:prstGeom prst="roundRect">
            <a:avLst>
              <a:gd name="adj" fmla="val 327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9946" y="1515981"/>
            <a:ext cx="955732" cy="95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99547" y="2075567"/>
            <a:ext cx="955732" cy="9557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19150" y="1515981"/>
            <a:ext cx="955732" cy="955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11478" y="2553432"/>
            <a:ext cx="3252071" cy="2866913"/>
          </a:xfrm>
          <a:prstGeom prst="roundRect">
            <a:avLst>
              <a:gd name="adj" fmla="val 3278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31080" y="1993846"/>
            <a:ext cx="3252071" cy="2866913"/>
          </a:xfrm>
          <a:prstGeom prst="roundRect">
            <a:avLst>
              <a:gd name="adj" fmla="val 327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91875" y="1993846"/>
            <a:ext cx="3252071" cy="2866913"/>
          </a:xfrm>
          <a:prstGeom prst="roundRect">
            <a:avLst>
              <a:gd name="adj" fmla="val 327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43486" y="3196390"/>
            <a:ext cx="2948849" cy="14593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운영 현황 시각적 비교
검색량 그래프 분석
문제점 드러내기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3487" y="2438116"/>
            <a:ext cx="2948848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E58A3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경쟁사와의 SNS/블로그 운영 비교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63089" y="3755976"/>
            <a:ext cx="2948849" cy="14593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구매 과정 시각화
전환율 저하 원인 분석
개선 필요성 강조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63089" y="2997702"/>
            <a:ext cx="2948848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73B7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소비자 구매전환 흐름 차단 도식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282691" y="3196390"/>
            <a:ext cx="2948849" cy="14593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데이터 기반 사실 제시
소비자 행동 변화 탐색
브랜드 성장 저해 요소 도출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282691" y="2438116"/>
            <a:ext cx="2948848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E58A3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문제의 심각성 강조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43487" y="1577084"/>
            <a:ext cx="833523" cy="83352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563089" y="2136670"/>
            <a:ext cx="833523" cy="833523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282693" y="1577084"/>
            <a:ext cx="833523" cy="83352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063813" y="1797409"/>
            <a:ext cx="392873" cy="392873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783414" y="2375339"/>
            <a:ext cx="392873" cy="35618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503017" y="1812128"/>
            <a:ext cx="392873" cy="363435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자료 제안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145748" y="1390650"/>
            <a:ext cx="8046252" cy="4076700"/>
          </a:xfrm>
          <a:custGeom>
            <a:avLst/>
            <a:gdLst>
              <a:gd name="connsiteX0" fmla="*/ 1790690 w 8046252"/>
              <a:gd name="connsiteY0" fmla="*/ 0 h 4076700"/>
              <a:gd name="connsiteX1" fmla="*/ 8046252 w 8046252"/>
              <a:gd name="connsiteY1" fmla="*/ 0 h 4076700"/>
              <a:gd name="connsiteX2" fmla="*/ 8046252 w 8046252"/>
              <a:gd name="connsiteY2" fmla="*/ 4076700 h 4076700"/>
              <a:gd name="connsiteX3" fmla="*/ 0 w 8046252"/>
              <a:gd name="connsiteY3" fmla="*/ 4076700 h 4076700"/>
            </a:gdLst>
            <a:ahLst/>
            <a:cxnLst/>
            <a:rect l="l" t="t" r="r" b="b"/>
            <a:pathLst>
              <a:path w="8046252" h="4076700">
                <a:moveTo>
                  <a:pt x="1790690" y="0"/>
                </a:moveTo>
                <a:lnTo>
                  <a:pt x="8046252" y="0"/>
                </a:lnTo>
                <a:lnTo>
                  <a:pt x="8046252" y="4076700"/>
                </a:lnTo>
                <a:lnTo>
                  <a:pt x="0" y="40767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143263" y="12085"/>
            <a:ext cx="2346166" cy="30637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3531943" y="0"/>
            <a:ext cx="3365273" cy="6858000"/>
          </a:xfrm>
          <a:custGeom>
            <a:avLst/>
            <a:gdLst>
              <a:gd name="connsiteX0" fmla="*/ 3001011 w 3365273"/>
              <a:gd name="connsiteY0" fmla="*/ 6858000 h 6858000"/>
              <a:gd name="connsiteX1" fmla="*/ 3365273 w 3365273"/>
              <a:gd name="connsiteY1" fmla="*/ 6858000 h 6858000"/>
              <a:gd name="connsiteX2" fmla="*/ 364262 w 3365273"/>
              <a:gd name="connsiteY2" fmla="*/ 0 h 6858000"/>
              <a:gd name="connsiteX3" fmla="*/ 0 w 3365273"/>
              <a:gd name="connsiteY3" fmla="*/ 0 h 6858000"/>
              <a:gd name="connsiteX4" fmla="*/ 3001011 w 3365273"/>
              <a:gd name="connsiteY4" fmla="*/ 6858000 h 6858000"/>
            </a:gdLst>
            <a:ahLst/>
            <a:cxnLst/>
            <a:rect l="l" t="t" r="r" b="b"/>
            <a:pathLst>
              <a:path w="3365273" h="6858000">
                <a:moveTo>
                  <a:pt x="3001011" y="6858000"/>
                </a:moveTo>
                <a:lnTo>
                  <a:pt x="3365273" y="6858000"/>
                </a:lnTo>
                <a:lnTo>
                  <a:pt x="364262" y="0"/>
                </a:lnTo>
                <a:lnTo>
                  <a:pt x="0" y="0"/>
                </a:lnTo>
                <a:lnTo>
                  <a:pt x="3001011" y="6858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alphaModFix/>
          </a:blip>
          <a:srcRect l="42430" t="2822" r="520" b="2822"/>
          <a:stretch>
            <a:fillRect/>
          </a:stretch>
        </p:blipFill>
        <p:spPr>
          <a:xfrm>
            <a:off x="0" y="0"/>
            <a:ext cx="6560666" cy="6858000"/>
          </a:xfrm>
          <a:custGeom>
            <a:avLst/>
            <a:gdLst>
              <a:gd name="connsiteX0" fmla="*/ 0 w 6560666"/>
              <a:gd name="connsiteY0" fmla="*/ 0 h 6858000"/>
              <a:gd name="connsiteX1" fmla="*/ 6560666 w 6560666"/>
              <a:gd name="connsiteY1" fmla="*/ 0 h 6858000"/>
              <a:gd name="connsiteX2" fmla="*/ 3548920 w 6560666"/>
              <a:gd name="connsiteY2" fmla="*/ 6858000 h 6858000"/>
              <a:gd name="connsiteX3" fmla="*/ 0 w 6560666"/>
              <a:gd name="connsiteY3" fmla="*/ 6858000 h 6858000"/>
            </a:gdLst>
            <a:ahLst/>
            <a:cxnLst/>
            <a:rect l="l" t="t" r="r" b="b"/>
            <a:pathLst>
              <a:path w="6560666" h="6858000">
                <a:moveTo>
                  <a:pt x="0" y="0"/>
                </a:moveTo>
                <a:lnTo>
                  <a:pt x="6560666" y="0"/>
                </a:lnTo>
                <a:lnTo>
                  <a:pt x="354892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089650" y="3348237"/>
            <a:ext cx="5457825" cy="18072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Solution – 개선 전략 제안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04292" y="1799928"/>
            <a:ext cx="3397018" cy="3816011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  <a:effectLst>
            <a:outerShdw blurRad="101600" sx="101000" sy="101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694773" y="2103488"/>
            <a:ext cx="3307190" cy="3104942"/>
          </a:xfrm>
          <a:prstGeom prst="rect">
            <a:avLst/>
          </a:prstGeom>
          <a:noFill/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90038" y="2103488"/>
            <a:ext cx="3307190" cy="3104942"/>
          </a:xfrm>
          <a:prstGeom prst="rect">
            <a:avLst/>
          </a:prstGeom>
          <a:noFill/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587241" y="2720340"/>
            <a:ext cx="2948940" cy="5308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궁금증 유발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626374" y="3459542"/>
            <a:ext cx="2952854" cy="20649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흥미로운 콘텐츠 제작
소비자 참여 유도
카페 유입 촉진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147312" y="2525580"/>
            <a:ext cx="2090228" cy="4208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482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네이버 카페 활성화 플랜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497707" y="3213660"/>
            <a:ext cx="2695028" cy="1876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대댓글, 리뷰 활성화
키워드 운영 전략
회원 커뮤니티 강화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5319206" y="3253325"/>
            <a:ext cx="1553587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sp>
        <p:nvSpPr>
          <p:cNvPr id="11" name="标题 1"/>
          <p:cNvSpPr txBox="1"/>
          <p:nvPr/>
        </p:nvSpPr>
        <p:spPr>
          <a:xfrm>
            <a:off x="8622014" y="2525580"/>
            <a:ext cx="2090228" cy="4208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Threads 운영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040952" y="3213660"/>
            <a:ext cx="2695028" cy="1876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카페 및 블로그 유입 유도
소비자와의 소통 채널 확장
참여 유도 콘텐츠 개발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2231006" y="2951255"/>
            <a:ext cx="1358014" cy="0"/>
          </a:xfrm>
          <a:prstGeom prst="line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/>
          </a:ln>
        </p:spPr>
      </p:cxnSp>
      <p:cxnSp>
        <p:nvCxnSpPr>
          <p:cNvPr id="14" name="标题 1"/>
          <p:cNvCxnSpPr/>
          <p:nvPr/>
        </p:nvCxnSpPr>
        <p:spPr>
          <a:xfrm>
            <a:off x="8705708" y="2951255"/>
            <a:ext cx="1360312" cy="0"/>
          </a:xfrm>
          <a:prstGeom prst="line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/>
          </a:ln>
        </p:spPr>
      </p:cxnSp>
      <p:grpSp>
        <p:nvGrpSpPr>
          <p:cNvPr id="15" name="그룹 14"/>
          <p:cNvGrpSpPr/>
          <p:nvPr/>
        </p:nvGrpSpPr>
        <p:grpSpPr>
          <a:xfrm>
            <a:off x="8108629" y="2512936"/>
            <a:ext cx="468000" cy="468000"/>
            <a:chOff x="8108629" y="2512936"/>
            <a:chExt cx="468000" cy="468000"/>
          </a:xfrm>
        </p:grpSpPr>
        <p:sp>
          <p:nvSpPr>
            <p:cNvPr id="16" name="标题 1"/>
            <p:cNvSpPr txBox="1"/>
            <p:nvPr/>
          </p:nvSpPr>
          <p:spPr>
            <a:xfrm>
              <a:off x="8108629" y="2512936"/>
              <a:ext cx="468000" cy="46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>
              <a:outerShdw blurRad="63500" sx="102000" sy="102000" algn="ctr" rotWithShape="0">
                <a:schemeClr val="tx1"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8232299" y="2620936"/>
              <a:ext cx="220658" cy="252000"/>
            </a:xfrm>
            <a:custGeom>
              <a:avLst/>
              <a:gdLst>
                <a:gd name="connsiteX0" fmla="*/ 361901 w 630455"/>
                <a:gd name="connsiteY0" fmla="*/ 82589 h 720001"/>
                <a:gd name="connsiteX1" fmla="*/ 361901 w 630455"/>
                <a:gd name="connsiteY1" fmla="*/ 203034 h 720001"/>
                <a:gd name="connsiteX2" fmla="*/ 427179 w 630455"/>
                <a:gd name="connsiteY2" fmla="*/ 268312 h 720001"/>
                <a:gd name="connsiteX3" fmla="*/ 547624 w 630455"/>
                <a:gd name="connsiteY3" fmla="*/ 268312 h 720001"/>
                <a:gd name="connsiteX4" fmla="*/ 113812 w 630455"/>
                <a:gd name="connsiteY4" fmla="*/ 0 h 720001"/>
                <a:gd name="connsiteX5" fmla="*/ 338847 w 630455"/>
                <a:gd name="connsiteY5" fmla="*/ 0 h 720001"/>
                <a:gd name="connsiteX6" fmla="*/ 340465 w 630455"/>
                <a:gd name="connsiteY6" fmla="*/ 162 h 720001"/>
                <a:gd name="connsiteX7" fmla="*/ 340789 w 630455"/>
                <a:gd name="connsiteY7" fmla="*/ 162 h 720001"/>
                <a:gd name="connsiteX8" fmla="*/ 344106 w 630455"/>
                <a:gd name="connsiteY8" fmla="*/ 809 h 720001"/>
                <a:gd name="connsiteX9" fmla="*/ 344186 w 630455"/>
                <a:gd name="connsiteY9" fmla="*/ 809 h 720001"/>
                <a:gd name="connsiteX10" fmla="*/ 347422 w 630455"/>
                <a:gd name="connsiteY10" fmla="*/ 1942 h 720001"/>
                <a:gd name="connsiteX11" fmla="*/ 347503 w 630455"/>
                <a:gd name="connsiteY11" fmla="*/ 1942 h 720001"/>
                <a:gd name="connsiteX12" fmla="*/ 349040 w 630455"/>
                <a:gd name="connsiteY12" fmla="*/ 2670 h 720001"/>
                <a:gd name="connsiteX13" fmla="*/ 349121 w 630455"/>
                <a:gd name="connsiteY13" fmla="*/ 2670 h 720001"/>
                <a:gd name="connsiteX14" fmla="*/ 350576 w 630455"/>
                <a:gd name="connsiteY14" fmla="*/ 3479 h 720001"/>
                <a:gd name="connsiteX15" fmla="*/ 350819 w 630455"/>
                <a:gd name="connsiteY15" fmla="*/ 3640 h 720001"/>
                <a:gd name="connsiteX16" fmla="*/ 352033 w 630455"/>
                <a:gd name="connsiteY16" fmla="*/ 4449 h 720001"/>
                <a:gd name="connsiteX17" fmla="*/ 352194 w 630455"/>
                <a:gd name="connsiteY17" fmla="*/ 4530 h 720001"/>
                <a:gd name="connsiteX18" fmla="*/ 353408 w 630455"/>
                <a:gd name="connsiteY18" fmla="*/ 5501 h 720001"/>
                <a:gd name="connsiteX19" fmla="*/ 353651 w 630455"/>
                <a:gd name="connsiteY19" fmla="*/ 5743 h 720001"/>
                <a:gd name="connsiteX20" fmla="*/ 354864 w 630455"/>
                <a:gd name="connsiteY20" fmla="*/ 6876 h 720001"/>
                <a:gd name="connsiteX21" fmla="*/ 623418 w 630455"/>
                <a:gd name="connsiteY21" fmla="*/ 275430 h 720001"/>
                <a:gd name="connsiteX22" fmla="*/ 624551 w 630455"/>
                <a:gd name="connsiteY22" fmla="*/ 276643 h 720001"/>
                <a:gd name="connsiteX23" fmla="*/ 624793 w 630455"/>
                <a:gd name="connsiteY23" fmla="*/ 276886 h 720001"/>
                <a:gd name="connsiteX24" fmla="*/ 625764 w 630455"/>
                <a:gd name="connsiteY24" fmla="*/ 278180 h 720001"/>
                <a:gd name="connsiteX25" fmla="*/ 625845 w 630455"/>
                <a:gd name="connsiteY25" fmla="*/ 278342 h 720001"/>
                <a:gd name="connsiteX26" fmla="*/ 626734 w 630455"/>
                <a:gd name="connsiteY26" fmla="*/ 279637 h 720001"/>
                <a:gd name="connsiteX27" fmla="*/ 626896 w 630455"/>
                <a:gd name="connsiteY27" fmla="*/ 279798 h 720001"/>
                <a:gd name="connsiteX28" fmla="*/ 627705 w 630455"/>
                <a:gd name="connsiteY28" fmla="*/ 281254 h 720001"/>
                <a:gd name="connsiteX29" fmla="*/ 628433 w 630455"/>
                <a:gd name="connsiteY29" fmla="*/ 282791 h 720001"/>
                <a:gd name="connsiteX30" fmla="*/ 629646 w 630455"/>
                <a:gd name="connsiteY30" fmla="*/ 286107 h 720001"/>
                <a:gd name="connsiteX31" fmla="*/ 630293 w 630455"/>
                <a:gd name="connsiteY31" fmla="*/ 289424 h 720001"/>
                <a:gd name="connsiteX32" fmla="*/ 630293 w 630455"/>
                <a:gd name="connsiteY32" fmla="*/ 289667 h 720001"/>
                <a:gd name="connsiteX33" fmla="*/ 630455 w 630455"/>
                <a:gd name="connsiteY33" fmla="*/ 291285 h 720001"/>
                <a:gd name="connsiteX34" fmla="*/ 630455 w 630455"/>
                <a:gd name="connsiteY34" fmla="*/ 292579 h 720001"/>
                <a:gd name="connsiteX35" fmla="*/ 630455 w 630455"/>
                <a:gd name="connsiteY35" fmla="*/ 606189 h 720001"/>
                <a:gd name="connsiteX36" fmla="*/ 516644 w 630455"/>
                <a:gd name="connsiteY36" fmla="*/ 720001 h 720001"/>
                <a:gd name="connsiteX37" fmla="*/ 113812 w 630455"/>
                <a:gd name="connsiteY37" fmla="*/ 720001 h 720001"/>
                <a:gd name="connsiteX38" fmla="*/ 0 w 630455"/>
                <a:gd name="connsiteY38" fmla="*/ 606189 h 720001"/>
                <a:gd name="connsiteX39" fmla="*/ 0 w 630455"/>
                <a:gd name="connsiteY39" fmla="*/ 113812 h 720001"/>
                <a:gd name="connsiteX40" fmla="*/ 113812 w 630455"/>
                <a:gd name="connsiteY40" fmla="*/ 0 h 720001"/>
              </a:gdLst>
              <a:ahLst/>
              <a:cxnLst/>
              <a:rect l="l" t="t" r="r" b="b"/>
              <a:pathLst>
                <a:path w="630455" h="720001">
                  <a:moveTo>
                    <a:pt x="361901" y="82589"/>
                  </a:moveTo>
                  <a:lnTo>
                    <a:pt x="361901" y="203034"/>
                  </a:lnTo>
                  <a:cubicBezTo>
                    <a:pt x="361901" y="239030"/>
                    <a:pt x="391183" y="268312"/>
                    <a:pt x="427179" y="268312"/>
                  </a:cubicBezTo>
                  <a:lnTo>
                    <a:pt x="547624" y="268312"/>
                  </a:lnTo>
                  <a:close/>
                  <a:moveTo>
                    <a:pt x="113812" y="0"/>
                  </a:moveTo>
                  <a:lnTo>
                    <a:pt x="338847" y="0"/>
                  </a:lnTo>
                  <a:cubicBezTo>
                    <a:pt x="339414" y="81"/>
                    <a:pt x="339899" y="81"/>
                    <a:pt x="340465" y="162"/>
                  </a:cubicBezTo>
                  <a:lnTo>
                    <a:pt x="340789" y="162"/>
                  </a:lnTo>
                  <a:cubicBezTo>
                    <a:pt x="341922" y="324"/>
                    <a:pt x="343054" y="485"/>
                    <a:pt x="344106" y="809"/>
                  </a:cubicBezTo>
                  <a:lnTo>
                    <a:pt x="344186" y="809"/>
                  </a:lnTo>
                  <a:cubicBezTo>
                    <a:pt x="345238" y="1052"/>
                    <a:pt x="346371" y="1456"/>
                    <a:pt x="347422" y="1942"/>
                  </a:cubicBezTo>
                  <a:lnTo>
                    <a:pt x="347503" y="1942"/>
                  </a:lnTo>
                  <a:cubicBezTo>
                    <a:pt x="348069" y="2184"/>
                    <a:pt x="348555" y="2427"/>
                    <a:pt x="349040" y="2670"/>
                  </a:cubicBezTo>
                  <a:lnTo>
                    <a:pt x="349121" y="2670"/>
                  </a:lnTo>
                  <a:cubicBezTo>
                    <a:pt x="349606" y="2912"/>
                    <a:pt x="350091" y="3155"/>
                    <a:pt x="350576" y="3479"/>
                  </a:cubicBezTo>
                  <a:cubicBezTo>
                    <a:pt x="350657" y="3560"/>
                    <a:pt x="350739" y="3560"/>
                    <a:pt x="350819" y="3640"/>
                  </a:cubicBezTo>
                  <a:cubicBezTo>
                    <a:pt x="351224" y="3883"/>
                    <a:pt x="351628" y="4126"/>
                    <a:pt x="352033" y="4449"/>
                  </a:cubicBezTo>
                  <a:cubicBezTo>
                    <a:pt x="352113" y="4449"/>
                    <a:pt x="352113" y="4530"/>
                    <a:pt x="352194" y="4530"/>
                  </a:cubicBezTo>
                  <a:lnTo>
                    <a:pt x="353408" y="5501"/>
                  </a:lnTo>
                  <a:lnTo>
                    <a:pt x="353651" y="5743"/>
                  </a:lnTo>
                  <a:cubicBezTo>
                    <a:pt x="354055" y="6148"/>
                    <a:pt x="354459" y="6472"/>
                    <a:pt x="354864" y="6876"/>
                  </a:cubicBezTo>
                  <a:lnTo>
                    <a:pt x="623418" y="275430"/>
                  </a:lnTo>
                  <a:cubicBezTo>
                    <a:pt x="623822" y="275835"/>
                    <a:pt x="624227" y="276239"/>
                    <a:pt x="624551" y="276643"/>
                  </a:cubicBezTo>
                  <a:lnTo>
                    <a:pt x="624793" y="276886"/>
                  </a:lnTo>
                  <a:cubicBezTo>
                    <a:pt x="625117" y="277291"/>
                    <a:pt x="625440" y="277776"/>
                    <a:pt x="625764" y="278180"/>
                  </a:cubicBezTo>
                  <a:cubicBezTo>
                    <a:pt x="625764" y="278261"/>
                    <a:pt x="625845" y="278342"/>
                    <a:pt x="625845" y="278342"/>
                  </a:cubicBezTo>
                  <a:cubicBezTo>
                    <a:pt x="626168" y="278747"/>
                    <a:pt x="626491" y="279232"/>
                    <a:pt x="626734" y="279637"/>
                  </a:cubicBezTo>
                  <a:cubicBezTo>
                    <a:pt x="626815" y="279637"/>
                    <a:pt x="626815" y="279717"/>
                    <a:pt x="626896" y="279798"/>
                  </a:cubicBezTo>
                  <a:cubicBezTo>
                    <a:pt x="627139" y="280284"/>
                    <a:pt x="627462" y="280769"/>
                    <a:pt x="627705" y="281254"/>
                  </a:cubicBezTo>
                  <a:cubicBezTo>
                    <a:pt x="627948" y="281739"/>
                    <a:pt x="628190" y="282225"/>
                    <a:pt x="628433" y="282791"/>
                  </a:cubicBezTo>
                  <a:cubicBezTo>
                    <a:pt x="628918" y="283843"/>
                    <a:pt x="629323" y="284975"/>
                    <a:pt x="629646" y="286107"/>
                  </a:cubicBezTo>
                  <a:cubicBezTo>
                    <a:pt x="629889" y="287159"/>
                    <a:pt x="630132" y="288291"/>
                    <a:pt x="630293" y="289424"/>
                  </a:cubicBezTo>
                  <a:lnTo>
                    <a:pt x="630293" y="289667"/>
                  </a:lnTo>
                  <a:cubicBezTo>
                    <a:pt x="630374" y="290152"/>
                    <a:pt x="630455" y="290718"/>
                    <a:pt x="630455" y="291285"/>
                  </a:cubicBezTo>
                  <a:lnTo>
                    <a:pt x="630455" y="292579"/>
                  </a:lnTo>
                  <a:lnTo>
                    <a:pt x="630455" y="606189"/>
                  </a:lnTo>
                  <a:cubicBezTo>
                    <a:pt x="630455" y="668959"/>
                    <a:pt x="579414" y="720001"/>
                    <a:pt x="516644" y="720001"/>
                  </a:cubicBezTo>
                  <a:lnTo>
                    <a:pt x="113812" y="720001"/>
                  </a:lnTo>
                  <a:cubicBezTo>
                    <a:pt x="51042" y="720001"/>
                    <a:pt x="0" y="668959"/>
                    <a:pt x="0" y="606189"/>
                  </a:cubicBezTo>
                  <a:lnTo>
                    <a:pt x="0" y="113812"/>
                  </a:lnTo>
                  <a:cubicBezTo>
                    <a:pt x="0" y="51042"/>
                    <a:pt x="51042" y="0"/>
                    <a:pt x="113812" y="0"/>
                  </a:cubicBezTo>
                  <a:close/>
                </a:path>
              </a:pathLst>
            </a:custGeom>
            <a:solidFill>
              <a:schemeClr val="bg1"/>
            </a:solidFill>
            <a:ln w="12700" cap="sq">
              <a:noFill/>
              <a:miter/>
            </a:ln>
            <a:effectLst>
              <a:outerShdw blurRad="63500" sx="102000" sy="102000" algn="ctr" rotWithShape="0">
                <a:schemeClr val="tx1"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8" name="标题 1"/>
          <p:cNvSpPr txBox="1"/>
          <p:nvPr/>
        </p:nvSpPr>
        <p:spPr>
          <a:xfrm>
            <a:off x="1590624" y="2512936"/>
            <a:ext cx="468000" cy="46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693145" y="2613406"/>
            <a:ext cx="262959" cy="262955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9525" cap="sq">
            <a:noFill/>
            <a:round/>
            <a:headEnd/>
            <a:tailE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802774" y="2064398"/>
            <a:ext cx="600054" cy="600054"/>
          </a:xfrm>
          <a:prstGeom prst="ellipse">
            <a:avLst/>
          </a:prstGeom>
          <a:solidFill>
            <a:schemeClr val="bg1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922801" y="2194771"/>
            <a:ext cx="360000" cy="33930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블로그 중심 콘텐츠 전략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899446"/>
            <a:ext cx="3465508" cy="3465508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28678" y="1962204"/>
            <a:ext cx="3339992" cy="3339992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800216" y="2066795"/>
            <a:ext cx="153405" cy="15340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70389" y="3073677"/>
            <a:ext cx="2754275" cy="1840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사용자 친화적 접근
정보 구조 최적화
검색 엔진 최적화(SEO) 전략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56896" y="1899446"/>
            <a:ext cx="3465508" cy="3465508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25174" y="1962204"/>
            <a:ext cx="3339992" cy="3339992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496712" y="2066795"/>
            <a:ext cx="153405" cy="15340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766885" y="3073677"/>
            <a:ext cx="2754275" cy="1840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키워드 분석 및 적용
메타 태그 최적화
로딩 속도 개선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70390" y="2324704"/>
            <a:ext cx="2734750" cy="661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E58A3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카테고리 구조 개선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766887" y="2324704"/>
            <a:ext cx="2734750" cy="661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E58A3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SEO 최적화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53392" y="1899446"/>
            <a:ext cx="3465508" cy="3465508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21670" y="1962204"/>
            <a:ext cx="3339992" cy="3339992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93208" y="2066795"/>
            <a:ext cx="153405" cy="15340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63381" y="3073677"/>
            <a:ext cx="2754275" cy="1840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샘플북 기능
영상 자료 제공
GPT기반 추천 시스템 도입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63382" y="2324704"/>
            <a:ext cx="2734750" cy="661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E58A3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판매사원용 앱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홈페이지 리뉴얼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072007" y="1500852"/>
            <a:ext cx="1029767" cy="102976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242943" y="1798241"/>
            <a:ext cx="6864350" cy="5816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전략적 접근 시각화
소비자 여정 분석
전환 목표 설정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54427" y="1790772"/>
            <a:ext cx="464926" cy="449927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 flipV="1">
            <a:off x="2072007" y="2500963"/>
            <a:ext cx="7135634" cy="22859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>
            <a:off x="9207641" y="2478103"/>
            <a:ext cx="899652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242943" y="1476497"/>
            <a:ext cx="686435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마케팅 퍼널 구조 이미지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072007" y="3147719"/>
            <a:ext cx="1029767" cy="102976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242943" y="3445109"/>
            <a:ext cx="6864350" cy="5816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효과적인 콘텐츠 사례
소비자 반응 분석
성공적인 사례 강조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354427" y="3430139"/>
            <a:ext cx="464926" cy="46492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 flipV="1">
            <a:off x="2072007" y="4147831"/>
            <a:ext cx="7135634" cy="22859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9207641" y="4124971"/>
            <a:ext cx="899652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242943" y="3123364"/>
            <a:ext cx="686435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예시 콘텐츠 캡처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072007" y="4758137"/>
            <a:ext cx="1029767" cy="102976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242943" y="5055526"/>
            <a:ext cx="6864350" cy="5816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사용자 경험 디자인
기능적 요소 시각화
직관적인 인터페이스 제안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54427" y="5057975"/>
            <a:ext cx="464926" cy="430089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flipV="1">
            <a:off x="2072007" y="5758249"/>
            <a:ext cx="7135634" cy="22859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19" name="标题 1"/>
          <p:cNvSpPr txBox="1"/>
          <p:nvPr/>
        </p:nvSpPr>
        <p:spPr>
          <a:xfrm>
            <a:off x="9207641" y="5735389"/>
            <a:ext cx="899652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242943" y="4733782"/>
            <a:ext cx="686435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앱 UI 간단 와이어프레임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자료 제안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145748" y="1390650"/>
            <a:ext cx="8046252" cy="4076700"/>
          </a:xfrm>
          <a:custGeom>
            <a:avLst/>
            <a:gdLst>
              <a:gd name="connsiteX0" fmla="*/ 1790690 w 8046252"/>
              <a:gd name="connsiteY0" fmla="*/ 0 h 4076700"/>
              <a:gd name="connsiteX1" fmla="*/ 8046252 w 8046252"/>
              <a:gd name="connsiteY1" fmla="*/ 0 h 4076700"/>
              <a:gd name="connsiteX2" fmla="*/ 8046252 w 8046252"/>
              <a:gd name="connsiteY2" fmla="*/ 4076700 h 4076700"/>
              <a:gd name="connsiteX3" fmla="*/ 0 w 8046252"/>
              <a:gd name="connsiteY3" fmla="*/ 4076700 h 4076700"/>
            </a:gdLst>
            <a:ahLst/>
            <a:cxnLst/>
            <a:rect l="l" t="t" r="r" b="b"/>
            <a:pathLst>
              <a:path w="8046252" h="4076700">
                <a:moveTo>
                  <a:pt x="1790690" y="0"/>
                </a:moveTo>
                <a:lnTo>
                  <a:pt x="8046252" y="0"/>
                </a:lnTo>
                <a:lnTo>
                  <a:pt x="8046252" y="4076700"/>
                </a:lnTo>
                <a:lnTo>
                  <a:pt x="0" y="40767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143263" y="12085"/>
            <a:ext cx="2346166" cy="30637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3531943" y="0"/>
            <a:ext cx="3365273" cy="6858000"/>
          </a:xfrm>
          <a:custGeom>
            <a:avLst/>
            <a:gdLst>
              <a:gd name="connsiteX0" fmla="*/ 3001011 w 3365273"/>
              <a:gd name="connsiteY0" fmla="*/ 6858000 h 6858000"/>
              <a:gd name="connsiteX1" fmla="*/ 3365273 w 3365273"/>
              <a:gd name="connsiteY1" fmla="*/ 6858000 h 6858000"/>
              <a:gd name="connsiteX2" fmla="*/ 364262 w 3365273"/>
              <a:gd name="connsiteY2" fmla="*/ 0 h 6858000"/>
              <a:gd name="connsiteX3" fmla="*/ 0 w 3365273"/>
              <a:gd name="connsiteY3" fmla="*/ 0 h 6858000"/>
              <a:gd name="connsiteX4" fmla="*/ 3001011 w 3365273"/>
              <a:gd name="connsiteY4" fmla="*/ 6858000 h 6858000"/>
            </a:gdLst>
            <a:ahLst/>
            <a:cxnLst/>
            <a:rect l="l" t="t" r="r" b="b"/>
            <a:pathLst>
              <a:path w="3365273" h="6858000">
                <a:moveTo>
                  <a:pt x="3001011" y="6858000"/>
                </a:moveTo>
                <a:lnTo>
                  <a:pt x="3365273" y="6858000"/>
                </a:lnTo>
                <a:lnTo>
                  <a:pt x="364262" y="0"/>
                </a:lnTo>
                <a:lnTo>
                  <a:pt x="0" y="0"/>
                </a:lnTo>
                <a:lnTo>
                  <a:pt x="3001011" y="6858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alphaModFix/>
          </a:blip>
          <a:srcRect l="42430" t="2822" r="520" b="2822"/>
          <a:stretch>
            <a:fillRect/>
          </a:stretch>
        </p:blipFill>
        <p:spPr>
          <a:xfrm>
            <a:off x="0" y="0"/>
            <a:ext cx="6560666" cy="6858000"/>
          </a:xfrm>
          <a:custGeom>
            <a:avLst/>
            <a:gdLst>
              <a:gd name="connsiteX0" fmla="*/ 0 w 6560666"/>
              <a:gd name="connsiteY0" fmla="*/ 0 h 6858000"/>
              <a:gd name="connsiteX1" fmla="*/ 6560666 w 6560666"/>
              <a:gd name="connsiteY1" fmla="*/ 0 h 6858000"/>
              <a:gd name="connsiteX2" fmla="*/ 3548920 w 6560666"/>
              <a:gd name="connsiteY2" fmla="*/ 6858000 h 6858000"/>
              <a:gd name="connsiteX3" fmla="*/ 0 w 6560666"/>
              <a:gd name="connsiteY3" fmla="*/ 6858000 h 6858000"/>
            </a:gdLst>
            <a:ahLst/>
            <a:cxnLst/>
            <a:rect l="l" t="t" r="r" b="b"/>
            <a:pathLst>
              <a:path w="6560666" h="6858000">
                <a:moveTo>
                  <a:pt x="0" y="0"/>
                </a:moveTo>
                <a:lnTo>
                  <a:pt x="6560666" y="0"/>
                </a:lnTo>
                <a:lnTo>
                  <a:pt x="354892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089650" y="3348237"/>
            <a:ext cx="5457825" cy="18072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Offer – 내가 맡았을 때의 차별점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" y="1467658"/>
            <a:ext cx="12192000" cy="2160000"/>
          </a:xfrm>
          <a:prstGeom prst="rect">
            <a:avLst/>
          </a:prstGeom>
          <a:blipFill>
            <a:blip r:embed="rId2"/>
            <a:srcRect/>
            <a:stretch>
              <a:fillRect l="-319" t="-53270" r="-319" b="-50812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920400" y="3276919"/>
            <a:ext cx="720000" cy="72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118947" y="3475466"/>
            <a:ext cx="322907" cy="32290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729650" y="3276919"/>
            <a:ext cx="720000" cy="72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928197" y="3487564"/>
            <a:ext cx="322907" cy="298710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538900" y="3276919"/>
            <a:ext cx="720000" cy="72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37447" y="3475466"/>
            <a:ext cx="322907" cy="322906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4199505"/>
            <a:ext cx="3240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전략 수립부터 실행까지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4665842"/>
            <a:ext cx="3240000" cy="12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통합적 접근
일관된 메시지 전달
효과적인 자원 관리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69650" y="4199505"/>
            <a:ext cx="3240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내부자처럼 브랜드 몰입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69650" y="4665842"/>
            <a:ext cx="3240000" cy="12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외주가 아닌 내부적 접근
빠른 피드백 및 조정 가능
브랜드 이해도 향상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278900" y="4199505"/>
            <a:ext cx="3240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마케팅 + 개발 겸업자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78900" y="4665842"/>
            <a:ext cx="3240000" cy="12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기술적 이해 바탕
실행력과 창의성 결합
지속적인 개선 추구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일원화된 마케팅 전략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7681498" y="3303910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2">
              <a:alpha val="9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>
            <a:off x="6179494" y="3585389"/>
            <a:ext cx="3171696" cy="736997"/>
          </a:xfrm>
          <a:prstGeom prst="roundRect">
            <a:avLst>
              <a:gd name="adj" fmla="val 50000"/>
            </a:avLst>
          </a:prstGeom>
          <a:solidFill>
            <a:schemeClr val="accent2">
              <a:alpha val="9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01353" y="2723764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2">
              <a:alpha val="9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316349" y="2774478"/>
            <a:ext cx="627553" cy="627553"/>
          </a:xfrm>
          <a:custGeom>
            <a:avLst/>
            <a:gdLst>
              <a:gd name="T0" fmla="*/ 222 w 269"/>
              <a:gd name="T1" fmla="*/ 48 h 269"/>
              <a:gd name="T2" fmla="*/ 222 w 269"/>
              <a:gd name="T3" fmla="*/ 221 h 269"/>
              <a:gd name="T4" fmla="*/ 48 w 269"/>
              <a:gd name="T5" fmla="*/ 221 h 269"/>
              <a:gd name="T6" fmla="*/ 48 w 269"/>
              <a:gd name="T7" fmla="*/ 48 h 269"/>
              <a:gd name="T8" fmla="*/ 222 w 269"/>
              <a:gd name="T9" fmla="*/ 48 h 269"/>
            </a:gdLst>
            <a:ahLst/>
            <a:cxnLst/>
            <a:rect l="0" t="0" r="r" b="b"/>
            <a:pathLst>
              <a:path w="269" h="269">
                <a:moveTo>
                  <a:pt x="222" y="48"/>
                </a:moveTo>
                <a:cubicBezTo>
                  <a:pt x="269" y="96"/>
                  <a:pt x="269" y="173"/>
                  <a:pt x="222" y="221"/>
                </a:cubicBezTo>
                <a:cubicBezTo>
                  <a:pt x="174" y="269"/>
                  <a:pt x="96" y="269"/>
                  <a:pt x="48" y="221"/>
                </a:cubicBezTo>
                <a:cubicBezTo>
                  <a:pt x="0" y="173"/>
                  <a:pt x="0" y="96"/>
                  <a:pt x="48" y="48"/>
                </a:cubicBezTo>
                <a:cubicBezTo>
                  <a:pt x="96" y="0"/>
                  <a:pt x="174" y="0"/>
                  <a:pt x="222" y="4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445312" y="2927615"/>
            <a:ext cx="369626" cy="323603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2"/>
          </a:solidFill>
          <a:ln w="9525" cap="sq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008706" y="1036197"/>
            <a:ext cx="3362510" cy="66319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Before/After 예상 도식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008705" y="1701122"/>
            <a:ext cx="3362510" cy="10226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개선 전후 시각적 비교
효과성 증명
변화의 필요성 부각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638301" y="2905313"/>
            <a:ext cx="3362510" cy="66319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운영 사례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638300" y="3570238"/>
            <a:ext cx="3362510" cy="10226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블로그 및 광고 운영 사례
성공 경험 공유
실적 기반 증명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8900000">
            <a:off x="6776593" y="3998068"/>
            <a:ext cx="16002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STEP 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>
            <a:off x="5767484" y="3867534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8900000">
            <a:off x="4265480" y="4149013"/>
            <a:ext cx="3171696" cy="736997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187339" y="3287388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402335" y="3338102"/>
            <a:ext cx="627553" cy="627553"/>
          </a:xfrm>
          <a:custGeom>
            <a:avLst/>
            <a:gdLst>
              <a:gd name="T0" fmla="*/ 222 w 269"/>
              <a:gd name="T1" fmla="*/ 48 h 269"/>
              <a:gd name="T2" fmla="*/ 222 w 269"/>
              <a:gd name="T3" fmla="*/ 221 h 269"/>
              <a:gd name="T4" fmla="*/ 48 w 269"/>
              <a:gd name="T5" fmla="*/ 221 h 269"/>
              <a:gd name="T6" fmla="*/ 48 w 269"/>
              <a:gd name="T7" fmla="*/ 48 h 269"/>
              <a:gd name="T8" fmla="*/ 222 w 269"/>
              <a:gd name="T9" fmla="*/ 48 h 269"/>
            </a:gdLst>
            <a:ahLst/>
            <a:cxnLst/>
            <a:rect l="0" t="0" r="r" b="b"/>
            <a:pathLst>
              <a:path w="269" h="269">
                <a:moveTo>
                  <a:pt x="222" y="48"/>
                </a:moveTo>
                <a:cubicBezTo>
                  <a:pt x="269" y="96"/>
                  <a:pt x="269" y="173"/>
                  <a:pt x="222" y="221"/>
                </a:cubicBezTo>
                <a:cubicBezTo>
                  <a:pt x="174" y="269"/>
                  <a:pt x="96" y="269"/>
                  <a:pt x="48" y="221"/>
                </a:cubicBezTo>
                <a:cubicBezTo>
                  <a:pt x="0" y="173"/>
                  <a:pt x="0" y="96"/>
                  <a:pt x="48" y="48"/>
                </a:cubicBezTo>
                <a:cubicBezTo>
                  <a:pt x="96" y="0"/>
                  <a:pt x="174" y="0"/>
                  <a:pt x="222" y="4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538210" y="3454198"/>
            <a:ext cx="369624" cy="369624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9525" cap="sq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8900000">
            <a:off x="4865734" y="4535515"/>
            <a:ext cx="16002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STEP 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자료 제안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145748" y="1390650"/>
            <a:ext cx="8046252" cy="4076700"/>
          </a:xfrm>
          <a:custGeom>
            <a:avLst/>
            <a:gdLst>
              <a:gd name="connsiteX0" fmla="*/ 1790690 w 8046252"/>
              <a:gd name="connsiteY0" fmla="*/ 0 h 4076700"/>
              <a:gd name="connsiteX1" fmla="*/ 8046252 w 8046252"/>
              <a:gd name="connsiteY1" fmla="*/ 0 h 4076700"/>
              <a:gd name="connsiteX2" fmla="*/ 8046252 w 8046252"/>
              <a:gd name="connsiteY2" fmla="*/ 4076700 h 4076700"/>
              <a:gd name="connsiteX3" fmla="*/ 0 w 8046252"/>
              <a:gd name="connsiteY3" fmla="*/ 4076700 h 4076700"/>
            </a:gdLst>
            <a:ahLst/>
            <a:cxnLst/>
            <a:rect l="l" t="t" r="r" b="b"/>
            <a:pathLst>
              <a:path w="8046252" h="4076700">
                <a:moveTo>
                  <a:pt x="1790690" y="0"/>
                </a:moveTo>
                <a:lnTo>
                  <a:pt x="8046252" y="0"/>
                </a:lnTo>
                <a:lnTo>
                  <a:pt x="8046252" y="4076700"/>
                </a:lnTo>
                <a:lnTo>
                  <a:pt x="0" y="40767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143263" y="12085"/>
            <a:ext cx="2346166" cy="30637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3531943" y="0"/>
            <a:ext cx="3365273" cy="6858000"/>
          </a:xfrm>
          <a:custGeom>
            <a:avLst/>
            <a:gdLst>
              <a:gd name="connsiteX0" fmla="*/ 3001011 w 3365273"/>
              <a:gd name="connsiteY0" fmla="*/ 6858000 h 6858000"/>
              <a:gd name="connsiteX1" fmla="*/ 3365273 w 3365273"/>
              <a:gd name="connsiteY1" fmla="*/ 6858000 h 6858000"/>
              <a:gd name="connsiteX2" fmla="*/ 364262 w 3365273"/>
              <a:gd name="connsiteY2" fmla="*/ 0 h 6858000"/>
              <a:gd name="connsiteX3" fmla="*/ 0 w 3365273"/>
              <a:gd name="connsiteY3" fmla="*/ 0 h 6858000"/>
              <a:gd name="connsiteX4" fmla="*/ 3001011 w 3365273"/>
              <a:gd name="connsiteY4" fmla="*/ 6858000 h 6858000"/>
            </a:gdLst>
            <a:ahLst/>
            <a:cxnLst/>
            <a:rect l="l" t="t" r="r" b="b"/>
            <a:pathLst>
              <a:path w="3365273" h="6858000">
                <a:moveTo>
                  <a:pt x="3001011" y="6858000"/>
                </a:moveTo>
                <a:lnTo>
                  <a:pt x="3365273" y="6858000"/>
                </a:lnTo>
                <a:lnTo>
                  <a:pt x="364262" y="0"/>
                </a:lnTo>
                <a:lnTo>
                  <a:pt x="0" y="0"/>
                </a:lnTo>
                <a:lnTo>
                  <a:pt x="3001011" y="6858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alphaModFix/>
          </a:blip>
          <a:srcRect l="42430" t="2822" r="520" b="2822"/>
          <a:stretch>
            <a:fillRect/>
          </a:stretch>
        </p:blipFill>
        <p:spPr>
          <a:xfrm>
            <a:off x="0" y="0"/>
            <a:ext cx="6560666" cy="6858000"/>
          </a:xfrm>
          <a:custGeom>
            <a:avLst/>
            <a:gdLst>
              <a:gd name="connsiteX0" fmla="*/ 0 w 6560666"/>
              <a:gd name="connsiteY0" fmla="*/ 0 h 6858000"/>
              <a:gd name="connsiteX1" fmla="*/ 6560666 w 6560666"/>
              <a:gd name="connsiteY1" fmla="*/ 0 h 6858000"/>
              <a:gd name="connsiteX2" fmla="*/ 3548920 w 6560666"/>
              <a:gd name="connsiteY2" fmla="*/ 6858000 h 6858000"/>
              <a:gd name="connsiteX3" fmla="*/ 0 w 6560666"/>
              <a:gd name="connsiteY3" fmla="*/ 6858000 h 6858000"/>
            </a:gdLst>
            <a:ahLst/>
            <a:cxnLst/>
            <a:rect l="l" t="t" r="r" b="b"/>
            <a:pathLst>
              <a:path w="6560666" h="6858000">
                <a:moveTo>
                  <a:pt x="0" y="0"/>
                </a:moveTo>
                <a:lnTo>
                  <a:pt x="6560666" y="0"/>
                </a:lnTo>
                <a:lnTo>
                  <a:pt x="354892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089650" y="3348237"/>
            <a:ext cx="5457825" cy="18072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비교표 – 누가 운영해야 하는가?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37487" y="1850630"/>
            <a:ext cx="4494297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Intro – 제안자 소개 및 제안 배경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11010" y="1922630"/>
            <a:ext cx="576000" cy="576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07152" y="1850630"/>
            <a:ext cx="4494297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비교표 – 누가 운영해야 하는가?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370832" y="1922630"/>
            <a:ext cx="576000" cy="576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37487" y="2751436"/>
            <a:ext cx="4494297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Problem – 성우출판사의 현재 마케팅 문제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1010" y="2823436"/>
            <a:ext cx="576000" cy="576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07152" y="2751436"/>
            <a:ext cx="4494297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Narrowing Down – 지금 시작해야 하는 이유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370832" y="2823436"/>
            <a:ext cx="576000" cy="576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07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437487" y="3652242"/>
            <a:ext cx="4494297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Agitation – 방치 시 초래될 문제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11010" y="3724242"/>
            <a:ext cx="576000" cy="576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107152" y="3652242"/>
            <a:ext cx="4494297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Action – 실행안 및 예산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370832" y="3724242"/>
            <a:ext cx="576000" cy="576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08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437487" y="4553048"/>
            <a:ext cx="4494297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Solution – 개선 전략 제안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11010" y="4625048"/>
            <a:ext cx="576000" cy="576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107152" y="4553048"/>
            <a:ext cx="4494297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Q&amp;A – 질의응답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370832" y="4625048"/>
            <a:ext cx="576000" cy="576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09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437487" y="5453855"/>
            <a:ext cx="4494297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Offer – 내가 맡았을 때의 차별점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11010" y="5525855"/>
            <a:ext cx="576000" cy="5760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6200000">
            <a:off x="2031917" y="90331"/>
            <a:ext cx="114203" cy="2756781"/>
          </a:xfrm>
          <a:prstGeom prst="rect">
            <a:avLst/>
          </a:pr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60400" y="618309"/>
            <a:ext cx="5789256" cy="8068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CONTENTS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773496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1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5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5" y="621"/>
                  <a:pt x="232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4" y="8"/>
                  <a:pt x="11" y="4"/>
                </a:cubicBezTo>
                <a:cubicBezTo>
                  <a:pt x="18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2" y="118"/>
                  <a:pt x="245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8" y="0"/>
                  <a:pt x="465" y="4"/>
                </a:cubicBezTo>
                <a:cubicBezTo>
                  <a:pt x="472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73496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5" y="207"/>
                  <a:pt x="232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2" y="173"/>
                  <a:pt x="245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비용 효과 분석
예산 최적화 방안
장기적 비용 효율성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비용 비교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02968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9 w 189"/>
              <a:gd name="T9" fmla="*/ 2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99" y="48"/>
                  <a:pt x="89" y="48"/>
                  <a:pt x="80" y="43"/>
                </a:cubicBezTo>
                <a:cubicBezTo>
                  <a:pt x="9" y="2"/>
                  <a:pt x="9" y="2"/>
                  <a:pt x="9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002968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8 w 189"/>
              <a:gd name="T5" fmla="*/ 42 h 60"/>
              <a:gd name="T6" fmla="*/ 80 w 189"/>
              <a:gd name="T7" fmla="*/ 42 h 60"/>
              <a:gd name="T8" fmla="*/ 9 w 189"/>
              <a:gd name="T9" fmla="*/ 1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99" y="47"/>
                  <a:pt x="89" y="47"/>
                  <a:pt x="80" y="42"/>
                </a:cubicBezTo>
                <a:cubicBezTo>
                  <a:pt x="9" y="1"/>
                  <a:pt x="9" y="1"/>
                  <a:pt x="9" y="1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0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002968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9 w 189"/>
              <a:gd name="T9" fmla="*/ 2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99" y="48"/>
                  <a:pt x="89" y="48"/>
                  <a:pt x="80" y="43"/>
                </a:cubicBezTo>
                <a:cubicBezTo>
                  <a:pt x="9" y="2"/>
                  <a:pt x="9" y="2"/>
                  <a:pt x="9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98628" y="1894189"/>
            <a:ext cx="468762" cy="387732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30137" y="1424480"/>
            <a:ext cx="1119026" cy="1459906"/>
            <a:chOff x="5530137" y="1424480"/>
            <a:chExt cx="1119026" cy="1459906"/>
          </a:xfrm>
        </p:grpSpPr>
        <p:sp>
          <p:nvSpPr>
            <p:cNvPr id="12" name="标题 1"/>
            <p:cNvSpPr txBox="1"/>
            <p:nvPr/>
          </p:nvSpPr>
          <p:spPr>
            <a:xfrm>
              <a:off x="5530137" y="1424480"/>
              <a:ext cx="1119026" cy="1459906"/>
            </a:xfrm>
            <a:custGeom>
              <a:avLst/>
              <a:gdLst>
                <a:gd name="T0" fmla="*/ 476 w 476"/>
                <a:gd name="T1" fmla="*/ 23 h 621"/>
                <a:gd name="T2" fmla="*/ 476 w 476"/>
                <a:gd name="T3" fmla="*/ 448 h 621"/>
                <a:gd name="T4" fmla="*/ 442 w 476"/>
                <a:gd name="T5" fmla="*/ 507 h 621"/>
                <a:gd name="T6" fmla="*/ 255 w 476"/>
                <a:gd name="T7" fmla="*/ 615 h 621"/>
                <a:gd name="T8" fmla="*/ 221 w 476"/>
                <a:gd name="T9" fmla="*/ 615 h 621"/>
                <a:gd name="T10" fmla="*/ 34 w 476"/>
                <a:gd name="T11" fmla="*/ 507 h 621"/>
                <a:gd name="T12" fmla="*/ 0 w 476"/>
                <a:gd name="T13" fmla="*/ 448 h 621"/>
                <a:gd name="T14" fmla="*/ 0 w 476"/>
                <a:gd name="T15" fmla="*/ 23 h 621"/>
                <a:gd name="T16" fmla="*/ 11 w 476"/>
                <a:gd name="T17" fmla="*/ 4 h 621"/>
                <a:gd name="T18" fmla="*/ 34 w 476"/>
                <a:gd name="T19" fmla="*/ 4 h 621"/>
                <a:gd name="T20" fmla="*/ 221 w 476"/>
                <a:gd name="T21" fmla="*/ 112 h 621"/>
                <a:gd name="T22" fmla="*/ 255 w 476"/>
                <a:gd name="T23" fmla="*/ 112 h 621"/>
                <a:gd name="T24" fmla="*/ 442 w 476"/>
                <a:gd name="T25" fmla="*/ 4 h 621"/>
                <a:gd name="T26" fmla="*/ 464 w 476"/>
                <a:gd name="T27" fmla="*/ 4 h 621"/>
                <a:gd name="T28" fmla="*/ 476 w 476"/>
                <a:gd name="T29" fmla="*/ 23 h 621"/>
              </a:gdLst>
              <a:ahLst/>
              <a:cxnLst/>
              <a:rect l="0" t="0" r="r" b="b"/>
              <a:pathLst>
                <a:path w="476" h="621">
                  <a:moveTo>
                    <a:pt x="476" y="23"/>
                  </a:moveTo>
                  <a:cubicBezTo>
                    <a:pt x="476" y="448"/>
                    <a:pt x="476" y="448"/>
                    <a:pt x="476" y="448"/>
                  </a:cubicBezTo>
                  <a:cubicBezTo>
                    <a:pt x="476" y="472"/>
                    <a:pt x="463" y="495"/>
                    <a:pt x="442" y="507"/>
                  </a:cubicBezTo>
                  <a:cubicBezTo>
                    <a:pt x="255" y="615"/>
                    <a:pt x="255" y="615"/>
                    <a:pt x="255" y="615"/>
                  </a:cubicBezTo>
                  <a:cubicBezTo>
                    <a:pt x="244" y="621"/>
                    <a:pt x="231" y="621"/>
                    <a:pt x="221" y="615"/>
                  </a:cubicBezTo>
                  <a:cubicBezTo>
                    <a:pt x="34" y="507"/>
                    <a:pt x="34" y="507"/>
                    <a:pt x="34" y="507"/>
                  </a:cubicBezTo>
                  <a:cubicBezTo>
                    <a:pt x="13" y="495"/>
                    <a:pt x="0" y="472"/>
                    <a:pt x="0" y="44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5"/>
                    <a:pt x="4" y="8"/>
                    <a:pt x="11" y="4"/>
                  </a:cubicBezTo>
                  <a:cubicBezTo>
                    <a:pt x="18" y="0"/>
                    <a:pt x="27" y="0"/>
                    <a:pt x="34" y="4"/>
                  </a:cubicBezTo>
                  <a:cubicBezTo>
                    <a:pt x="221" y="112"/>
                    <a:pt x="221" y="112"/>
                    <a:pt x="221" y="112"/>
                  </a:cubicBezTo>
                  <a:cubicBezTo>
                    <a:pt x="231" y="118"/>
                    <a:pt x="244" y="118"/>
                    <a:pt x="255" y="112"/>
                  </a:cubicBezTo>
                  <a:cubicBezTo>
                    <a:pt x="442" y="4"/>
                    <a:pt x="442" y="4"/>
                    <a:pt x="442" y="4"/>
                  </a:cubicBezTo>
                  <a:cubicBezTo>
                    <a:pt x="449" y="0"/>
                    <a:pt x="457" y="0"/>
                    <a:pt x="464" y="4"/>
                  </a:cubicBezTo>
                  <a:cubicBezTo>
                    <a:pt x="471" y="8"/>
                    <a:pt x="476" y="15"/>
                    <a:pt x="476" y="23"/>
                  </a:cubicBezTo>
                  <a:close/>
                </a:path>
              </a:pathLst>
            </a:custGeom>
            <a:solidFill>
              <a:schemeClr val="accent2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5530137" y="2397751"/>
              <a:ext cx="1119026" cy="486635"/>
            </a:xfrm>
            <a:custGeom>
              <a:avLst/>
              <a:gdLst>
                <a:gd name="T0" fmla="*/ 476 w 476"/>
                <a:gd name="T1" fmla="*/ 0 h 207"/>
                <a:gd name="T2" fmla="*/ 476 w 476"/>
                <a:gd name="T3" fmla="*/ 34 h 207"/>
                <a:gd name="T4" fmla="*/ 442 w 476"/>
                <a:gd name="T5" fmla="*/ 93 h 207"/>
                <a:gd name="T6" fmla="*/ 255 w 476"/>
                <a:gd name="T7" fmla="*/ 201 h 207"/>
                <a:gd name="T8" fmla="*/ 221 w 476"/>
                <a:gd name="T9" fmla="*/ 201 h 207"/>
                <a:gd name="T10" fmla="*/ 34 w 476"/>
                <a:gd name="T11" fmla="*/ 93 h 207"/>
                <a:gd name="T12" fmla="*/ 0 w 476"/>
                <a:gd name="T13" fmla="*/ 34 h 207"/>
                <a:gd name="T14" fmla="*/ 0 w 476"/>
                <a:gd name="T15" fmla="*/ 0 h 207"/>
                <a:gd name="T16" fmla="*/ 34 w 476"/>
                <a:gd name="T17" fmla="*/ 59 h 207"/>
                <a:gd name="T18" fmla="*/ 221 w 476"/>
                <a:gd name="T19" fmla="*/ 167 h 207"/>
                <a:gd name="T20" fmla="*/ 255 w 476"/>
                <a:gd name="T21" fmla="*/ 167 h 207"/>
                <a:gd name="T22" fmla="*/ 442 w 476"/>
                <a:gd name="T23" fmla="*/ 59 h 207"/>
                <a:gd name="T24" fmla="*/ 476 w 476"/>
                <a:gd name="T25" fmla="*/ 0 h 207"/>
              </a:gdLst>
              <a:ahLst/>
              <a:cxnLst/>
              <a:rect l="0" t="0" r="r" b="b"/>
              <a:pathLst>
                <a:path w="476" h="207">
                  <a:moveTo>
                    <a:pt x="476" y="0"/>
                  </a:moveTo>
                  <a:cubicBezTo>
                    <a:pt x="476" y="34"/>
                    <a:pt x="476" y="34"/>
                    <a:pt x="476" y="34"/>
                  </a:cubicBezTo>
                  <a:cubicBezTo>
                    <a:pt x="476" y="58"/>
                    <a:pt x="463" y="81"/>
                    <a:pt x="442" y="93"/>
                  </a:cubicBezTo>
                  <a:cubicBezTo>
                    <a:pt x="255" y="201"/>
                    <a:pt x="255" y="201"/>
                    <a:pt x="255" y="201"/>
                  </a:cubicBezTo>
                  <a:cubicBezTo>
                    <a:pt x="244" y="207"/>
                    <a:pt x="231" y="207"/>
                    <a:pt x="221" y="201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13" y="81"/>
                    <a:pt x="0" y="58"/>
                    <a:pt x="0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13" y="47"/>
                    <a:pt x="34" y="59"/>
                  </a:cubicBezTo>
                  <a:cubicBezTo>
                    <a:pt x="221" y="167"/>
                    <a:pt x="221" y="167"/>
                    <a:pt x="221" y="167"/>
                  </a:cubicBezTo>
                  <a:cubicBezTo>
                    <a:pt x="231" y="173"/>
                    <a:pt x="244" y="173"/>
                    <a:pt x="255" y="167"/>
                  </a:cubicBezTo>
                  <a:cubicBezTo>
                    <a:pt x="442" y="59"/>
                    <a:pt x="442" y="59"/>
                    <a:pt x="442" y="59"/>
                  </a:cubicBezTo>
                  <a:cubicBezTo>
                    <a:pt x="463" y="47"/>
                    <a:pt x="476" y="24"/>
                    <a:pt x="476" y="0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4417041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각 선택지의 전문성 비교
경험의 깊이 및 넓이
필요 기술 및 역량 분석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17041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전문성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759609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9 w 189"/>
              <a:gd name="T5" fmla="*/ 43 h 60"/>
              <a:gd name="T6" fmla="*/ 81 w 189"/>
              <a:gd name="T7" fmla="*/ 43 h 60"/>
              <a:gd name="T8" fmla="*/ 10 w 189"/>
              <a:gd name="T9" fmla="*/ 2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0" y="48"/>
                  <a:pt x="89" y="48"/>
                  <a:pt x="81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759609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9 w 189"/>
              <a:gd name="T5" fmla="*/ 42 h 60"/>
              <a:gd name="T6" fmla="*/ 81 w 189"/>
              <a:gd name="T7" fmla="*/ 42 h 60"/>
              <a:gd name="T8" fmla="*/ 10 w 189"/>
              <a:gd name="T9" fmla="*/ 1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00" y="47"/>
                  <a:pt x="89" y="47"/>
                  <a:pt x="81" y="42"/>
                </a:cubicBezTo>
                <a:cubicBezTo>
                  <a:pt x="10" y="1"/>
                  <a:pt x="10" y="1"/>
                  <a:pt x="10" y="1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0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759609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9 w 189"/>
              <a:gd name="T5" fmla="*/ 43 h 60"/>
              <a:gd name="T6" fmla="*/ 81 w 189"/>
              <a:gd name="T7" fmla="*/ 43 h 60"/>
              <a:gd name="T8" fmla="*/ 10 w 189"/>
              <a:gd name="T9" fmla="*/ 2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0" y="48"/>
                  <a:pt x="89" y="48"/>
                  <a:pt x="81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77242" y="1868663"/>
            <a:ext cx="424816" cy="42481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9286779" y="1424480"/>
            <a:ext cx="1119026" cy="1459906"/>
            <a:chOff x="9286779" y="1424480"/>
            <a:chExt cx="1119026" cy="1459906"/>
          </a:xfrm>
        </p:grpSpPr>
        <p:sp>
          <p:nvSpPr>
            <p:cNvPr id="21" name="标题 1"/>
            <p:cNvSpPr txBox="1"/>
            <p:nvPr/>
          </p:nvSpPr>
          <p:spPr>
            <a:xfrm>
              <a:off x="9286779" y="1424480"/>
              <a:ext cx="1119026" cy="1459906"/>
            </a:xfrm>
            <a:custGeom>
              <a:avLst/>
              <a:gdLst>
                <a:gd name="T0" fmla="*/ 476 w 476"/>
                <a:gd name="T1" fmla="*/ 23 h 621"/>
                <a:gd name="T2" fmla="*/ 476 w 476"/>
                <a:gd name="T3" fmla="*/ 448 h 621"/>
                <a:gd name="T4" fmla="*/ 442 w 476"/>
                <a:gd name="T5" fmla="*/ 507 h 621"/>
                <a:gd name="T6" fmla="*/ 255 w 476"/>
                <a:gd name="T7" fmla="*/ 615 h 621"/>
                <a:gd name="T8" fmla="*/ 221 w 476"/>
                <a:gd name="T9" fmla="*/ 615 h 621"/>
                <a:gd name="T10" fmla="*/ 34 w 476"/>
                <a:gd name="T11" fmla="*/ 507 h 621"/>
                <a:gd name="T12" fmla="*/ 0 w 476"/>
                <a:gd name="T13" fmla="*/ 448 h 621"/>
                <a:gd name="T14" fmla="*/ 0 w 476"/>
                <a:gd name="T15" fmla="*/ 23 h 621"/>
                <a:gd name="T16" fmla="*/ 12 w 476"/>
                <a:gd name="T17" fmla="*/ 4 h 621"/>
                <a:gd name="T18" fmla="*/ 34 w 476"/>
                <a:gd name="T19" fmla="*/ 4 h 621"/>
                <a:gd name="T20" fmla="*/ 221 w 476"/>
                <a:gd name="T21" fmla="*/ 112 h 621"/>
                <a:gd name="T22" fmla="*/ 255 w 476"/>
                <a:gd name="T23" fmla="*/ 112 h 621"/>
                <a:gd name="T24" fmla="*/ 442 w 476"/>
                <a:gd name="T25" fmla="*/ 4 h 621"/>
                <a:gd name="T26" fmla="*/ 465 w 476"/>
                <a:gd name="T27" fmla="*/ 4 h 621"/>
                <a:gd name="T28" fmla="*/ 476 w 476"/>
                <a:gd name="T29" fmla="*/ 23 h 621"/>
              </a:gdLst>
              <a:ahLst/>
              <a:cxnLst/>
              <a:rect l="0" t="0" r="r" b="b"/>
              <a:pathLst>
                <a:path w="476" h="621">
                  <a:moveTo>
                    <a:pt x="476" y="23"/>
                  </a:moveTo>
                  <a:cubicBezTo>
                    <a:pt x="476" y="448"/>
                    <a:pt x="476" y="448"/>
                    <a:pt x="476" y="448"/>
                  </a:cubicBezTo>
                  <a:cubicBezTo>
                    <a:pt x="476" y="472"/>
                    <a:pt x="463" y="495"/>
                    <a:pt x="442" y="507"/>
                  </a:cubicBezTo>
                  <a:cubicBezTo>
                    <a:pt x="255" y="615"/>
                    <a:pt x="255" y="615"/>
                    <a:pt x="255" y="615"/>
                  </a:cubicBezTo>
                  <a:cubicBezTo>
                    <a:pt x="245" y="621"/>
                    <a:pt x="232" y="621"/>
                    <a:pt x="221" y="615"/>
                  </a:cubicBezTo>
                  <a:cubicBezTo>
                    <a:pt x="34" y="507"/>
                    <a:pt x="34" y="507"/>
                    <a:pt x="34" y="507"/>
                  </a:cubicBezTo>
                  <a:cubicBezTo>
                    <a:pt x="13" y="495"/>
                    <a:pt x="0" y="472"/>
                    <a:pt x="0" y="44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5"/>
                    <a:pt x="5" y="8"/>
                    <a:pt x="12" y="4"/>
                  </a:cubicBezTo>
                  <a:cubicBezTo>
                    <a:pt x="19" y="0"/>
                    <a:pt x="27" y="0"/>
                    <a:pt x="34" y="4"/>
                  </a:cubicBezTo>
                  <a:cubicBezTo>
                    <a:pt x="221" y="112"/>
                    <a:pt x="221" y="112"/>
                    <a:pt x="221" y="112"/>
                  </a:cubicBezTo>
                  <a:cubicBezTo>
                    <a:pt x="232" y="118"/>
                    <a:pt x="245" y="118"/>
                    <a:pt x="255" y="112"/>
                  </a:cubicBezTo>
                  <a:cubicBezTo>
                    <a:pt x="442" y="4"/>
                    <a:pt x="442" y="4"/>
                    <a:pt x="442" y="4"/>
                  </a:cubicBezTo>
                  <a:cubicBezTo>
                    <a:pt x="449" y="0"/>
                    <a:pt x="458" y="0"/>
                    <a:pt x="465" y="4"/>
                  </a:cubicBezTo>
                  <a:cubicBezTo>
                    <a:pt x="472" y="8"/>
                    <a:pt x="476" y="15"/>
                    <a:pt x="476" y="23"/>
                  </a:cubicBezTo>
                  <a:close/>
                </a:path>
              </a:pathLst>
            </a:custGeom>
            <a:solidFill>
              <a:schemeClr val="accent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9286779" y="2397751"/>
              <a:ext cx="1119026" cy="486635"/>
            </a:xfrm>
            <a:custGeom>
              <a:avLst/>
              <a:gdLst>
                <a:gd name="T0" fmla="*/ 476 w 476"/>
                <a:gd name="T1" fmla="*/ 0 h 207"/>
                <a:gd name="T2" fmla="*/ 476 w 476"/>
                <a:gd name="T3" fmla="*/ 34 h 207"/>
                <a:gd name="T4" fmla="*/ 442 w 476"/>
                <a:gd name="T5" fmla="*/ 93 h 207"/>
                <a:gd name="T6" fmla="*/ 255 w 476"/>
                <a:gd name="T7" fmla="*/ 201 h 207"/>
                <a:gd name="T8" fmla="*/ 221 w 476"/>
                <a:gd name="T9" fmla="*/ 201 h 207"/>
                <a:gd name="T10" fmla="*/ 34 w 476"/>
                <a:gd name="T11" fmla="*/ 93 h 207"/>
                <a:gd name="T12" fmla="*/ 0 w 476"/>
                <a:gd name="T13" fmla="*/ 34 h 207"/>
                <a:gd name="T14" fmla="*/ 0 w 476"/>
                <a:gd name="T15" fmla="*/ 0 h 207"/>
                <a:gd name="T16" fmla="*/ 34 w 476"/>
                <a:gd name="T17" fmla="*/ 59 h 207"/>
                <a:gd name="T18" fmla="*/ 221 w 476"/>
                <a:gd name="T19" fmla="*/ 167 h 207"/>
                <a:gd name="T20" fmla="*/ 255 w 476"/>
                <a:gd name="T21" fmla="*/ 167 h 207"/>
                <a:gd name="T22" fmla="*/ 442 w 476"/>
                <a:gd name="T23" fmla="*/ 59 h 207"/>
                <a:gd name="T24" fmla="*/ 476 w 476"/>
                <a:gd name="T25" fmla="*/ 0 h 207"/>
              </a:gdLst>
              <a:ahLst/>
              <a:cxnLst/>
              <a:rect l="0" t="0" r="r" b="b"/>
              <a:pathLst>
                <a:path w="476" h="207">
                  <a:moveTo>
                    <a:pt x="476" y="0"/>
                  </a:moveTo>
                  <a:cubicBezTo>
                    <a:pt x="476" y="34"/>
                    <a:pt x="476" y="34"/>
                    <a:pt x="476" y="34"/>
                  </a:cubicBezTo>
                  <a:cubicBezTo>
                    <a:pt x="476" y="58"/>
                    <a:pt x="463" y="81"/>
                    <a:pt x="442" y="93"/>
                  </a:cubicBezTo>
                  <a:cubicBezTo>
                    <a:pt x="255" y="201"/>
                    <a:pt x="255" y="201"/>
                    <a:pt x="255" y="201"/>
                  </a:cubicBezTo>
                  <a:cubicBezTo>
                    <a:pt x="245" y="207"/>
                    <a:pt x="232" y="207"/>
                    <a:pt x="221" y="201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13" y="81"/>
                    <a:pt x="0" y="58"/>
                    <a:pt x="0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13" y="47"/>
                    <a:pt x="34" y="59"/>
                  </a:cubicBezTo>
                  <a:cubicBezTo>
                    <a:pt x="221" y="167"/>
                    <a:pt x="221" y="167"/>
                    <a:pt x="221" y="167"/>
                  </a:cubicBezTo>
                  <a:cubicBezTo>
                    <a:pt x="232" y="173"/>
                    <a:pt x="245" y="173"/>
                    <a:pt x="255" y="167"/>
                  </a:cubicBezTo>
                  <a:cubicBezTo>
                    <a:pt x="442" y="59"/>
                    <a:pt x="442" y="59"/>
                    <a:pt x="442" y="59"/>
                  </a:cubicBezTo>
                  <a:cubicBezTo>
                    <a:pt x="463" y="47"/>
                    <a:pt x="476" y="24"/>
                    <a:pt x="476" y="0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3" name="标题 1"/>
          <p:cNvSpPr txBox="1"/>
          <p:nvPr/>
        </p:nvSpPr>
        <p:spPr>
          <a:xfrm>
            <a:off x="8173682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실행 속도 평가
변동성에 대한 적응력
전략적 유연성 비교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173682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실행속도 및 유연성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516250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10 w 189"/>
              <a:gd name="T9" fmla="*/ 2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100" y="48"/>
                  <a:pt x="89" y="48"/>
                  <a:pt x="80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516250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8 w 189"/>
              <a:gd name="T5" fmla="*/ 42 h 60"/>
              <a:gd name="T6" fmla="*/ 80 w 189"/>
              <a:gd name="T7" fmla="*/ 42 h 60"/>
              <a:gd name="T8" fmla="*/ 10 w 189"/>
              <a:gd name="T9" fmla="*/ 1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100" y="47"/>
                  <a:pt x="89" y="47"/>
                  <a:pt x="80" y="42"/>
                </a:cubicBezTo>
                <a:cubicBezTo>
                  <a:pt x="10" y="1"/>
                  <a:pt x="10" y="1"/>
                  <a:pt x="10" y="1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0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516250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10 w 189"/>
              <a:gd name="T9" fmla="*/ 2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100" y="48"/>
                  <a:pt x="89" y="48"/>
                  <a:pt x="80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9664148" y="1866073"/>
            <a:ext cx="364286" cy="41602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내부 직원 채용 vs 외주 대행사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66223" y="1451333"/>
            <a:ext cx="9846853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내가 맡을 경우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19503" y="2821697"/>
            <a:ext cx="3029652" cy="1878908"/>
          </a:xfrm>
          <a:prstGeom prst="wedgeRectCallout">
            <a:avLst>
              <a:gd name="adj1" fmla="val -37592"/>
              <a:gd name="adj2" fmla="val 59608"/>
            </a:avLst>
          </a:prstGeom>
          <a:solidFill>
            <a:schemeClr val="tx1">
              <a:lumMod val="50000"/>
              <a:lumOff val="50000"/>
              <a:alpha val="15000"/>
            </a:scheme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23458" y="2957518"/>
            <a:ext cx="2821742" cy="15461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가장 합리적 선택 강조</a:t>
            </a:r>
            <a:endParaRPr kumimoji="1" lang="zh-CN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225662" y="5069220"/>
            <a:ext cx="799735" cy="799735"/>
            <a:chOff x="1225662" y="5069220"/>
            <a:chExt cx="799735" cy="799735"/>
          </a:xfrm>
        </p:grpSpPr>
        <p:sp>
          <p:nvSpPr>
            <p:cNvPr id="7" name="标题 1"/>
            <p:cNvSpPr txBox="1"/>
            <p:nvPr/>
          </p:nvSpPr>
          <p:spPr>
            <a:xfrm>
              <a:off x="1225662" y="5069220"/>
              <a:ext cx="799735" cy="79973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57150" cap="rnd">
              <a:noFill/>
              <a:rou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5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1408138" y="5264190"/>
              <a:ext cx="434783" cy="409793"/>
            </a:xfrm>
            <a:custGeom>
              <a:avLst/>
              <a:gdLst>
                <a:gd name="connsiteX0" fmla="*/ 565749 w 763907"/>
                <a:gd name="connsiteY0" fmla="*/ 529546 h 720000"/>
                <a:gd name="connsiteX1" fmla="*/ 585849 w 763907"/>
                <a:gd name="connsiteY1" fmla="*/ 537865 h 720000"/>
                <a:gd name="connsiteX2" fmla="*/ 698960 w 763907"/>
                <a:gd name="connsiteY2" fmla="*/ 650977 h 720000"/>
                <a:gd name="connsiteX3" fmla="*/ 698960 w 763907"/>
                <a:gd name="connsiteY3" fmla="*/ 691178 h 720000"/>
                <a:gd name="connsiteX4" fmla="*/ 678860 w 763907"/>
                <a:gd name="connsiteY4" fmla="*/ 699521 h 720000"/>
                <a:gd name="connsiteX5" fmla="*/ 658760 w 763907"/>
                <a:gd name="connsiteY5" fmla="*/ 691178 h 720000"/>
                <a:gd name="connsiteX6" fmla="*/ 545648 w 763907"/>
                <a:gd name="connsiteY6" fmla="*/ 578066 h 720000"/>
                <a:gd name="connsiteX7" fmla="*/ 545648 w 763907"/>
                <a:gd name="connsiteY7" fmla="*/ 537865 h 720000"/>
                <a:gd name="connsiteX8" fmla="*/ 565749 w 763907"/>
                <a:gd name="connsiteY8" fmla="*/ 529546 h 720000"/>
                <a:gd name="connsiteX9" fmla="*/ 565749 w 763907"/>
                <a:gd name="connsiteY9" fmla="*/ 359807 h 720000"/>
                <a:gd name="connsiteX10" fmla="*/ 735464 w 763907"/>
                <a:gd name="connsiteY10" fmla="*/ 359807 h 720000"/>
                <a:gd name="connsiteX11" fmla="*/ 763907 w 763907"/>
                <a:gd name="connsiteY11" fmla="*/ 388251 h 720000"/>
                <a:gd name="connsiteX12" fmla="*/ 735464 w 763907"/>
                <a:gd name="connsiteY12" fmla="*/ 416695 h 720000"/>
                <a:gd name="connsiteX13" fmla="*/ 565749 w 763907"/>
                <a:gd name="connsiteY13" fmla="*/ 416695 h 720000"/>
                <a:gd name="connsiteX14" fmla="*/ 537305 w 763907"/>
                <a:gd name="connsiteY14" fmla="*/ 388251 h 720000"/>
                <a:gd name="connsiteX15" fmla="*/ 565749 w 763907"/>
                <a:gd name="connsiteY15" fmla="*/ 359807 h 720000"/>
                <a:gd name="connsiteX16" fmla="*/ 678860 w 763907"/>
                <a:gd name="connsiteY16" fmla="*/ 77005 h 720000"/>
                <a:gd name="connsiteX17" fmla="*/ 698960 w 763907"/>
                <a:gd name="connsiteY17" fmla="*/ 85325 h 720000"/>
                <a:gd name="connsiteX18" fmla="*/ 698960 w 763907"/>
                <a:gd name="connsiteY18" fmla="*/ 125525 h 720000"/>
                <a:gd name="connsiteX19" fmla="*/ 585849 w 763907"/>
                <a:gd name="connsiteY19" fmla="*/ 238636 h 720000"/>
                <a:gd name="connsiteX20" fmla="*/ 565749 w 763907"/>
                <a:gd name="connsiteY20" fmla="*/ 246980 h 720000"/>
                <a:gd name="connsiteX21" fmla="*/ 545648 w 763907"/>
                <a:gd name="connsiteY21" fmla="*/ 238636 h 720000"/>
                <a:gd name="connsiteX22" fmla="*/ 545648 w 763907"/>
                <a:gd name="connsiteY22" fmla="*/ 198436 h 720000"/>
                <a:gd name="connsiteX23" fmla="*/ 658760 w 763907"/>
                <a:gd name="connsiteY23" fmla="*/ 85325 h 720000"/>
                <a:gd name="connsiteX24" fmla="*/ 678860 w 763907"/>
                <a:gd name="connsiteY24" fmla="*/ 77005 h 720000"/>
                <a:gd name="connsiteX25" fmla="*/ 362802 w 763907"/>
                <a:gd name="connsiteY25" fmla="*/ 5 h 720000"/>
                <a:gd name="connsiteX26" fmla="*/ 422012 w 763907"/>
                <a:gd name="connsiteY26" fmla="*/ 16490 h 720000"/>
                <a:gd name="connsiteX27" fmla="*/ 481080 w 763907"/>
                <a:gd name="connsiteY27" fmla="*/ 119457 h 720000"/>
                <a:gd name="connsiteX28" fmla="*/ 481080 w 763907"/>
                <a:gd name="connsiteY28" fmla="*/ 600631 h 720000"/>
                <a:gd name="connsiteX29" fmla="*/ 422012 w 763907"/>
                <a:gd name="connsiteY29" fmla="*/ 703598 h 720000"/>
                <a:gd name="connsiteX30" fmla="*/ 361806 w 763907"/>
                <a:gd name="connsiteY30" fmla="*/ 720000 h 720000"/>
                <a:gd name="connsiteX31" fmla="*/ 303306 w 763907"/>
                <a:gd name="connsiteY31" fmla="*/ 704546 h 720000"/>
                <a:gd name="connsiteX32" fmla="*/ 60870 w 763907"/>
                <a:gd name="connsiteY32" fmla="*/ 568300 h 720000"/>
                <a:gd name="connsiteX33" fmla="*/ 0 w 763907"/>
                <a:gd name="connsiteY33" fmla="*/ 464291 h 720000"/>
                <a:gd name="connsiteX34" fmla="*/ 0 w 763907"/>
                <a:gd name="connsiteY34" fmla="*/ 255702 h 720000"/>
                <a:gd name="connsiteX35" fmla="*/ 60870 w 763907"/>
                <a:gd name="connsiteY35" fmla="*/ 151693 h 720000"/>
                <a:gd name="connsiteX36" fmla="*/ 303306 w 763907"/>
                <a:gd name="connsiteY36" fmla="*/ 15447 h 720000"/>
                <a:gd name="connsiteX37" fmla="*/ 362802 w 763907"/>
                <a:gd name="connsiteY37" fmla="*/ 5 h 720000"/>
              </a:gdLst>
              <a:ahLst/>
              <a:cxnLst/>
              <a:rect l="l" t="t" r="r" b="b"/>
              <a:pathLst>
                <a:path w="763907" h="720000">
                  <a:moveTo>
                    <a:pt x="565749" y="529546"/>
                  </a:moveTo>
                  <a:cubicBezTo>
                    <a:pt x="573025" y="529546"/>
                    <a:pt x="580302" y="532319"/>
                    <a:pt x="585849" y="537865"/>
                  </a:cubicBezTo>
                  <a:lnTo>
                    <a:pt x="698960" y="650977"/>
                  </a:lnTo>
                  <a:cubicBezTo>
                    <a:pt x="710054" y="662070"/>
                    <a:pt x="710054" y="680084"/>
                    <a:pt x="698960" y="691178"/>
                  </a:cubicBezTo>
                  <a:cubicBezTo>
                    <a:pt x="693461" y="696677"/>
                    <a:pt x="686161" y="699521"/>
                    <a:pt x="678860" y="699521"/>
                  </a:cubicBezTo>
                  <a:cubicBezTo>
                    <a:pt x="671560" y="699521"/>
                    <a:pt x="664259" y="696771"/>
                    <a:pt x="658760" y="691178"/>
                  </a:cubicBezTo>
                  <a:lnTo>
                    <a:pt x="545648" y="578066"/>
                  </a:lnTo>
                  <a:cubicBezTo>
                    <a:pt x="534555" y="566973"/>
                    <a:pt x="534555" y="548959"/>
                    <a:pt x="545648" y="537865"/>
                  </a:cubicBezTo>
                  <a:cubicBezTo>
                    <a:pt x="551195" y="532319"/>
                    <a:pt x="558471" y="529546"/>
                    <a:pt x="565749" y="529546"/>
                  </a:cubicBezTo>
                  <a:close/>
                  <a:moveTo>
                    <a:pt x="565749" y="359807"/>
                  </a:moveTo>
                  <a:lnTo>
                    <a:pt x="735464" y="359807"/>
                  </a:lnTo>
                  <a:cubicBezTo>
                    <a:pt x="751202" y="359807"/>
                    <a:pt x="763907" y="372512"/>
                    <a:pt x="763907" y="388251"/>
                  </a:cubicBezTo>
                  <a:cubicBezTo>
                    <a:pt x="763907" y="403990"/>
                    <a:pt x="751107" y="416695"/>
                    <a:pt x="735464" y="416695"/>
                  </a:cubicBezTo>
                  <a:lnTo>
                    <a:pt x="565749" y="416695"/>
                  </a:lnTo>
                  <a:cubicBezTo>
                    <a:pt x="550010" y="416695"/>
                    <a:pt x="537305" y="403990"/>
                    <a:pt x="537305" y="388251"/>
                  </a:cubicBezTo>
                  <a:cubicBezTo>
                    <a:pt x="537305" y="372512"/>
                    <a:pt x="550010" y="359807"/>
                    <a:pt x="565749" y="359807"/>
                  </a:cubicBezTo>
                  <a:close/>
                  <a:moveTo>
                    <a:pt x="678860" y="77005"/>
                  </a:moveTo>
                  <a:cubicBezTo>
                    <a:pt x="686137" y="77005"/>
                    <a:pt x="693414" y="79778"/>
                    <a:pt x="698960" y="85325"/>
                  </a:cubicBezTo>
                  <a:cubicBezTo>
                    <a:pt x="710054" y="96418"/>
                    <a:pt x="710054" y="114432"/>
                    <a:pt x="698960" y="125525"/>
                  </a:cubicBezTo>
                  <a:lnTo>
                    <a:pt x="585849" y="238636"/>
                  </a:lnTo>
                  <a:cubicBezTo>
                    <a:pt x="580350" y="244231"/>
                    <a:pt x="573049" y="246980"/>
                    <a:pt x="565749" y="246980"/>
                  </a:cubicBezTo>
                  <a:cubicBezTo>
                    <a:pt x="558448" y="246980"/>
                    <a:pt x="551147" y="244231"/>
                    <a:pt x="545648" y="238636"/>
                  </a:cubicBezTo>
                  <a:cubicBezTo>
                    <a:pt x="534555" y="227543"/>
                    <a:pt x="534555" y="209529"/>
                    <a:pt x="545648" y="198436"/>
                  </a:cubicBezTo>
                  <a:lnTo>
                    <a:pt x="658760" y="85325"/>
                  </a:lnTo>
                  <a:cubicBezTo>
                    <a:pt x="664306" y="79778"/>
                    <a:pt x="671583" y="77005"/>
                    <a:pt x="678860" y="77005"/>
                  </a:cubicBezTo>
                  <a:close/>
                  <a:moveTo>
                    <a:pt x="362802" y="5"/>
                  </a:moveTo>
                  <a:cubicBezTo>
                    <a:pt x="383186" y="183"/>
                    <a:pt x="403524" y="5682"/>
                    <a:pt x="422012" y="16490"/>
                  </a:cubicBezTo>
                  <a:cubicBezTo>
                    <a:pt x="458989" y="38108"/>
                    <a:pt x="481080" y="76601"/>
                    <a:pt x="481080" y="119457"/>
                  </a:cubicBezTo>
                  <a:lnTo>
                    <a:pt x="481080" y="600631"/>
                  </a:lnTo>
                  <a:cubicBezTo>
                    <a:pt x="481080" y="643486"/>
                    <a:pt x="458989" y="681980"/>
                    <a:pt x="422012" y="703598"/>
                  </a:cubicBezTo>
                  <a:cubicBezTo>
                    <a:pt x="403240" y="714501"/>
                    <a:pt x="382475" y="720000"/>
                    <a:pt x="361806" y="720000"/>
                  </a:cubicBezTo>
                  <a:cubicBezTo>
                    <a:pt x="341706" y="720000"/>
                    <a:pt x="321700" y="714881"/>
                    <a:pt x="303306" y="704546"/>
                  </a:cubicBezTo>
                  <a:lnTo>
                    <a:pt x="60870" y="568300"/>
                  </a:lnTo>
                  <a:cubicBezTo>
                    <a:pt x="23324" y="547157"/>
                    <a:pt x="0" y="507336"/>
                    <a:pt x="0" y="464291"/>
                  </a:cubicBezTo>
                  <a:lnTo>
                    <a:pt x="0" y="255702"/>
                  </a:lnTo>
                  <a:cubicBezTo>
                    <a:pt x="0" y="212657"/>
                    <a:pt x="23324" y="172742"/>
                    <a:pt x="60870" y="151693"/>
                  </a:cubicBezTo>
                  <a:lnTo>
                    <a:pt x="303306" y="15447"/>
                  </a:lnTo>
                  <a:cubicBezTo>
                    <a:pt x="321984" y="4970"/>
                    <a:pt x="342417" y="-173"/>
                    <a:pt x="362802" y="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>
            <a:off x="4571797" y="2821697"/>
            <a:ext cx="3029652" cy="1878908"/>
          </a:xfrm>
          <a:prstGeom prst="wedgeRectCallout">
            <a:avLst>
              <a:gd name="adj1" fmla="val -37775"/>
              <a:gd name="adj2" fmla="val 60195"/>
            </a:avLst>
          </a:prstGeom>
          <a:solidFill>
            <a:schemeClr val="accent1"/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75751" y="2957518"/>
            <a:ext cx="2821742" cy="15461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구체적인 장점 제시</a:t>
            </a:r>
            <a:endParaRPr kumimoji="1" lang="zh-CN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693889" y="5069220"/>
            <a:ext cx="799735" cy="799735"/>
            <a:chOff x="4693889" y="5069220"/>
            <a:chExt cx="799735" cy="799735"/>
          </a:xfrm>
        </p:grpSpPr>
        <p:sp>
          <p:nvSpPr>
            <p:cNvPr id="12" name="标题 1"/>
            <p:cNvSpPr txBox="1"/>
            <p:nvPr/>
          </p:nvSpPr>
          <p:spPr>
            <a:xfrm>
              <a:off x="4693889" y="5069220"/>
              <a:ext cx="799735" cy="79973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57150" cap="rnd">
              <a:noFill/>
              <a:rou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5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4854229" y="5247507"/>
              <a:ext cx="479056" cy="443159"/>
            </a:xfrm>
            <a:custGeom>
              <a:avLst/>
              <a:gdLst>
                <a:gd name="connsiteX0" fmla="*/ 2136435 w 5834559"/>
                <a:gd name="connsiteY0" fmla="*/ 643126 h 5397372"/>
                <a:gd name="connsiteX1" fmla="*/ 3716657 w 5834559"/>
                <a:gd name="connsiteY1" fmla="*/ 643126 h 5397372"/>
                <a:gd name="connsiteX2" fmla="*/ 3716657 w 5834559"/>
                <a:gd name="connsiteY2" fmla="*/ 1064855 h 5397372"/>
                <a:gd name="connsiteX3" fmla="*/ 2136435 w 5834559"/>
                <a:gd name="connsiteY3" fmla="*/ 1064855 h 5397372"/>
                <a:gd name="connsiteX4" fmla="*/ 693741 w 5834559"/>
                <a:gd name="connsiteY4" fmla="*/ 643126 h 5397372"/>
                <a:gd name="connsiteX5" fmla="*/ 1550121 w 5834559"/>
                <a:gd name="connsiteY5" fmla="*/ 643126 h 5397372"/>
                <a:gd name="connsiteX6" fmla="*/ 1550121 w 5834559"/>
                <a:gd name="connsiteY6" fmla="*/ 1064855 h 5397372"/>
                <a:gd name="connsiteX7" fmla="*/ 693741 w 5834559"/>
                <a:gd name="connsiteY7" fmla="*/ 1064855 h 5397372"/>
                <a:gd name="connsiteX8" fmla="*/ 421729 w 5834559"/>
                <a:gd name="connsiteY8" fmla="*/ 1336867 h 5397372"/>
                <a:gd name="connsiteX9" fmla="*/ 421729 w 5834559"/>
                <a:gd name="connsiteY9" fmla="*/ 2079805 h 5397372"/>
                <a:gd name="connsiteX10" fmla="*/ 5412133 w 5834559"/>
                <a:gd name="connsiteY10" fmla="*/ 2079805 h 5397372"/>
                <a:gd name="connsiteX11" fmla="*/ 5412133 w 5834559"/>
                <a:gd name="connsiteY11" fmla="*/ 1336867 h 5397372"/>
                <a:gd name="connsiteX12" fmla="*/ 5140113 w 5834559"/>
                <a:gd name="connsiteY12" fmla="*/ 1064855 h 5397372"/>
                <a:gd name="connsiteX13" fmla="*/ 4302971 w 5834559"/>
                <a:gd name="connsiteY13" fmla="*/ 1064855 h 5397372"/>
                <a:gd name="connsiteX14" fmla="*/ 4302971 w 5834559"/>
                <a:gd name="connsiteY14" fmla="*/ 643126 h 5397372"/>
                <a:gd name="connsiteX15" fmla="*/ 5140113 w 5834559"/>
                <a:gd name="connsiteY15" fmla="*/ 643126 h 5397372"/>
                <a:gd name="connsiteX16" fmla="*/ 5834559 w 5834559"/>
                <a:gd name="connsiteY16" fmla="*/ 1336867 h 5397372"/>
                <a:gd name="connsiteX17" fmla="*/ 5834559 w 5834559"/>
                <a:gd name="connsiteY17" fmla="*/ 4703631 h 5397372"/>
                <a:gd name="connsiteX18" fmla="*/ 5140818 w 5834559"/>
                <a:gd name="connsiteY18" fmla="*/ 5397372 h 5397372"/>
                <a:gd name="connsiteX19" fmla="*/ 693741 w 5834559"/>
                <a:gd name="connsiteY19" fmla="*/ 5397372 h 5397372"/>
                <a:gd name="connsiteX20" fmla="*/ 0 w 5834559"/>
                <a:gd name="connsiteY20" fmla="*/ 4703631 h 5397372"/>
                <a:gd name="connsiteX21" fmla="*/ 0 w 5834559"/>
                <a:gd name="connsiteY21" fmla="*/ 2501529 h 5397372"/>
                <a:gd name="connsiteX22" fmla="*/ 0 w 5834559"/>
                <a:gd name="connsiteY22" fmla="*/ 2079805 h 5397372"/>
                <a:gd name="connsiteX23" fmla="*/ 0 w 5834559"/>
                <a:gd name="connsiteY23" fmla="*/ 1336867 h 5397372"/>
                <a:gd name="connsiteX24" fmla="*/ 693741 w 5834559"/>
                <a:gd name="connsiteY24" fmla="*/ 643126 h 5397372"/>
                <a:gd name="connsiteX25" fmla="*/ 3997242 w 5834559"/>
                <a:gd name="connsiteY25" fmla="*/ 0 h 5397372"/>
                <a:gd name="connsiteX26" fmla="*/ 4208106 w 5834559"/>
                <a:gd name="connsiteY26" fmla="*/ 210864 h 5397372"/>
                <a:gd name="connsiteX27" fmla="*/ 4208106 w 5834559"/>
                <a:gd name="connsiteY27" fmla="*/ 1506961 h 5397372"/>
                <a:gd name="connsiteX28" fmla="*/ 3997242 w 5834559"/>
                <a:gd name="connsiteY28" fmla="*/ 1718528 h 5397372"/>
                <a:gd name="connsiteX29" fmla="*/ 3786378 w 5834559"/>
                <a:gd name="connsiteY29" fmla="*/ 1507664 h 5397372"/>
                <a:gd name="connsiteX30" fmla="*/ 3786378 w 5834559"/>
                <a:gd name="connsiteY30" fmla="*/ 210864 h 5397372"/>
                <a:gd name="connsiteX31" fmla="*/ 3997242 w 5834559"/>
                <a:gd name="connsiteY31" fmla="*/ 0 h 5397372"/>
                <a:gd name="connsiteX32" fmla="*/ 1836609 w 5834559"/>
                <a:gd name="connsiteY32" fmla="*/ 0 h 5397372"/>
                <a:gd name="connsiteX33" fmla="*/ 2047469 w 5834559"/>
                <a:gd name="connsiteY33" fmla="*/ 210864 h 5397372"/>
                <a:gd name="connsiteX34" fmla="*/ 2047469 w 5834559"/>
                <a:gd name="connsiteY34" fmla="*/ 1506961 h 5397372"/>
                <a:gd name="connsiteX35" fmla="*/ 1836609 w 5834559"/>
                <a:gd name="connsiteY35" fmla="*/ 1718528 h 5397372"/>
                <a:gd name="connsiteX36" fmla="*/ 1625745 w 5834559"/>
                <a:gd name="connsiteY36" fmla="*/ 1507664 h 5397372"/>
                <a:gd name="connsiteX37" fmla="*/ 1625745 w 5834559"/>
                <a:gd name="connsiteY37" fmla="*/ 210864 h 5397372"/>
                <a:gd name="connsiteX38" fmla="*/ 1836609 w 5834559"/>
                <a:gd name="connsiteY38" fmla="*/ 0 h 5397372"/>
              </a:gdLst>
              <a:ahLst/>
              <a:cxnLst/>
              <a:rect l="l" t="t" r="r" b="b"/>
              <a:pathLst>
                <a:path w="5834559" h="5397372">
                  <a:moveTo>
                    <a:pt x="2136435" y="643126"/>
                  </a:moveTo>
                  <a:lnTo>
                    <a:pt x="3716657" y="643126"/>
                  </a:lnTo>
                  <a:lnTo>
                    <a:pt x="3716657" y="1064855"/>
                  </a:lnTo>
                  <a:lnTo>
                    <a:pt x="2136435" y="1064855"/>
                  </a:lnTo>
                  <a:close/>
                  <a:moveTo>
                    <a:pt x="693741" y="643126"/>
                  </a:moveTo>
                  <a:lnTo>
                    <a:pt x="1550121" y="643126"/>
                  </a:lnTo>
                  <a:lnTo>
                    <a:pt x="1550121" y="1064855"/>
                  </a:lnTo>
                  <a:lnTo>
                    <a:pt x="693741" y="1064855"/>
                  </a:lnTo>
                  <a:cubicBezTo>
                    <a:pt x="543320" y="1064855"/>
                    <a:pt x="421729" y="1187151"/>
                    <a:pt x="421729" y="1336867"/>
                  </a:cubicBezTo>
                  <a:lnTo>
                    <a:pt x="421729" y="2079805"/>
                  </a:lnTo>
                  <a:lnTo>
                    <a:pt x="5412133" y="2079805"/>
                  </a:lnTo>
                  <a:lnTo>
                    <a:pt x="5412133" y="1336867"/>
                  </a:lnTo>
                  <a:cubicBezTo>
                    <a:pt x="5412133" y="1186446"/>
                    <a:pt x="5289830" y="1064855"/>
                    <a:pt x="5140113" y="1064855"/>
                  </a:cubicBezTo>
                  <a:lnTo>
                    <a:pt x="4302971" y="1064855"/>
                  </a:lnTo>
                  <a:lnTo>
                    <a:pt x="4302971" y="643126"/>
                  </a:lnTo>
                  <a:lnTo>
                    <a:pt x="5140113" y="643126"/>
                  </a:lnTo>
                  <a:cubicBezTo>
                    <a:pt x="5523184" y="643126"/>
                    <a:pt x="5833854" y="953797"/>
                    <a:pt x="5834559" y="1336867"/>
                  </a:cubicBezTo>
                  <a:lnTo>
                    <a:pt x="5834559" y="4703631"/>
                  </a:lnTo>
                  <a:cubicBezTo>
                    <a:pt x="5834559" y="5085292"/>
                    <a:pt x="5522479" y="5397372"/>
                    <a:pt x="5140818" y="5397372"/>
                  </a:cubicBezTo>
                  <a:lnTo>
                    <a:pt x="693741" y="5397372"/>
                  </a:lnTo>
                  <a:cubicBezTo>
                    <a:pt x="312080" y="5397372"/>
                    <a:pt x="0" y="5085292"/>
                    <a:pt x="0" y="4703631"/>
                  </a:cubicBezTo>
                  <a:lnTo>
                    <a:pt x="0" y="2501529"/>
                  </a:lnTo>
                  <a:lnTo>
                    <a:pt x="0" y="2079805"/>
                  </a:lnTo>
                  <a:lnTo>
                    <a:pt x="0" y="1336867"/>
                  </a:lnTo>
                  <a:cubicBezTo>
                    <a:pt x="0" y="953797"/>
                    <a:pt x="310671" y="643126"/>
                    <a:pt x="693741" y="643126"/>
                  </a:cubicBezTo>
                  <a:close/>
                  <a:moveTo>
                    <a:pt x="3997242" y="0"/>
                  </a:moveTo>
                  <a:cubicBezTo>
                    <a:pt x="4113920" y="0"/>
                    <a:pt x="4208106" y="94186"/>
                    <a:pt x="4208106" y="210864"/>
                  </a:cubicBezTo>
                  <a:lnTo>
                    <a:pt x="4208106" y="1506961"/>
                  </a:lnTo>
                  <a:cubicBezTo>
                    <a:pt x="4208106" y="1623639"/>
                    <a:pt x="4113920" y="1718528"/>
                    <a:pt x="3997242" y="1718528"/>
                  </a:cubicBezTo>
                  <a:cubicBezTo>
                    <a:pt x="3880564" y="1718528"/>
                    <a:pt x="3786378" y="1624342"/>
                    <a:pt x="3786378" y="1507664"/>
                  </a:cubicBezTo>
                  <a:lnTo>
                    <a:pt x="3786378" y="210864"/>
                  </a:lnTo>
                  <a:cubicBezTo>
                    <a:pt x="3786378" y="94186"/>
                    <a:pt x="3880564" y="0"/>
                    <a:pt x="3997242" y="0"/>
                  </a:cubicBezTo>
                  <a:close/>
                  <a:moveTo>
                    <a:pt x="1836609" y="0"/>
                  </a:moveTo>
                  <a:cubicBezTo>
                    <a:pt x="1953287" y="0"/>
                    <a:pt x="2047469" y="94186"/>
                    <a:pt x="2047469" y="210864"/>
                  </a:cubicBezTo>
                  <a:lnTo>
                    <a:pt x="2047469" y="1506961"/>
                  </a:lnTo>
                  <a:cubicBezTo>
                    <a:pt x="2047469" y="1623639"/>
                    <a:pt x="1953287" y="1718528"/>
                    <a:pt x="1836609" y="1718528"/>
                  </a:cubicBezTo>
                  <a:cubicBezTo>
                    <a:pt x="1719932" y="1718528"/>
                    <a:pt x="1625745" y="1624342"/>
                    <a:pt x="1625745" y="1507664"/>
                  </a:cubicBezTo>
                  <a:lnTo>
                    <a:pt x="1625745" y="210864"/>
                  </a:lnTo>
                  <a:cubicBezTo>
                    <a:pt x="1625745" y="94186"/>
                    <a:pt x="1719932" y="0"/>
                    <a:pt x="1836609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8124090" y="2821697"/>
            <a:ext cx="3029652" cy="1878908"/>
          </a:xfrm>
          <a:prstGeom prst="wedgeRectCallout">
            <a:avLst>
              <a:gd name="adj1" fmla="val -37592"/>
              <a:gd name="adj2" fmla="val 59608"/>
            </a:avLst>
          </a:prstGeom>
          <a:solidFill>
            <a:schemeClr val="tx1">
              <a:lumMod val="50000"/>
              <a:lumOff val="50000"/>
              <a:alpha val="15000"/>
            </a:scheme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28045" y="2957518"/>
            <a:ext cx="2821742" cy="15461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신뢰와 효율성 강조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30249" y="5069220"/>
            <a:ext cx="799735" cy="79973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547855" y="5260937"/>
            <a:ext cx="364522" cy="416299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결과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16000" y="2641600"/>
            <a:ext cx="11160000" cy="3384840"/>
          </a:xfrm>
          <a:prstGeom prst="roundRect">
            <a:avLst>
              <a:gd name="adj" fmla="val 9307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66223" y="1348708"/>
            <a:ext cx="9846853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3자 비교표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563678" y="3162089"/>
            <a:ext cx="2701222" cy="10731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각 항목 하이라이트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0101" y="3161121"/>
            <a:ext cx="2701222" cy="10731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테이블 또는 아이콘 비교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00101" y="4812457"/>
            <a:ext cx="2701222" cy="10731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시각적 이해도 향상</a:t>
            </a:r>
            <a:endParaRPr kumimoji="1" lang="zh-CN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827556" y="2745091"/>
            <a:ext cx="4333688" cy="3135009"/>
          </a:xfrm>
          <a:prstGeom prst="rect">
            <a:avLst/>
          </a:prstGeom>
        </p:spPr>
      </p:pic>
      <p:sp>
        <p:nvSpPr>
          <p:cNvPr id="9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자료 제안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145748" y="1390650"/>
            <a:ext cx="8046252" cy="4076700"/>
          </a:xfrm>
          <a:custGeom>
            <a:avLst/>
            <a:gdLst>
              <a:gd name="connsiteX0" fmla="*/ 1790690 w 8046252"/>
              <a:gd name="connsiteY0" fmla="*/ 0 h 4076700"/>
              <a:gd name="connsiteX1" fmla="*/ 8046252 w 8046252"/>
              <a:gd name="connsiteY1" fmla="*/ 0 h 4076700"/>
              <a:gd name="connsiteX2" fmla="*/ 8046252 w 8046252"/>
              <a:gd name="connsiteY2" fmla="*/ 4076700 h 4076700"/>
              <a:gd name="connsiteX3" fmla="*/ 0 w 8046252"/>
              <a:gd name="connsiteY3" fmla="*/ 4076700 h 4076700"/>
            </a:gdLst>
            <a:ahLst/>
            <a:cxnLst/>
            <a:rect l="l" t="t" r="r" b="b"/>
            <a:pathLst>
              <a:path w="8046252" h="4076700">
                <a:moveTo>
                  <a:pt x="1790690" y="0"/>
                </a:moveTo>
                <a:lnTo>
                  <a:pt x="8046252" y="0"/>
                </a:lnTo>
                <a:lnTo>
                  <a:pt x="8046252" y="4076700"/>
                </a:lnTo>
                <a:lnTo>
                  <a:pt x="0" y="40767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143263" y="12085"/>
            <a:ext cx="2346166" cy="30637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07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3531943" y="0"/>
            <a:ext cx="3365273" cy="6858000"/>
          </a:xfrm>
          <a:custGeom>
            <a:avLst/>
            <a:gdLst>
              <a:gd name="connsiteX0" fmla="*/ 3001011 w 3365273"/>
              <a:gd name="connsiteY0" fmla="*/ 6858000 h 6858000"/>
              <a:gd name="connsiteX1" fmla="*/ 3365273 w 3365273"/>
              <a:gd name="connsiteY1" fmla="*/ 6858000 h 6858000"/>
              <a:gd name="connsiteX2" fmla="*/ 364262 w 3365273"/>
              <a:gd name="connsiteY2" fmla="*/ 0 h 6858000"/>
              <a:gd name="connsiteX3" fmla="*/ 0 w 3365273"/>
              <a:gd name="connsiteY3" fmla="*/ 0 h 6858000"/>
              <a:gd name="connsiteX4" fmla="*/ 3001011 w 3365273"/>
              <a:gd name="connsiteY4" fmla="*/ 6858000 h 6858000"/>
            </a:gdLst>
            <a:ahLst/>
            <a:cxnLst/>
            <a:rect l="l" t="t" r="r" b="b"/>
            <a:pathLst>
              <a:path w="3365273" h="6858000">
                <a:moveTo>
                  <a:pt x="3001011" y="6858000"/>
                </a:moveTo>
                <a:lnTo>
                  <a:pt x="3365273" y="6858000"/>
                </a:lnTo>
                <a:lnTo>
                  <a:pt x="364262" y="0"/>
                </a:lnTo>
                <a:lnTo>
                  <a:pt x="0" y="0"/>
                </a:lnTo>
                <a:lnTo>
                  <a:pt x="3001011" y="6858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alphaModFix/>
          </a:blip>
          <a:srcRect l="42430" t="2822" r="520" b="2822"/>
          <a:stretch>
            <a:fillRect/>
          </a:stretch>
        </p:blipFill>
        <p:spPr>
          <a:xfrm>
            <a:off x="0" y="0"/>
            <a:ext cx="6560666" cy="6858000"/>
          </a:xfrm>
          <a:custGeom>
            <a:avLst/>
            <a:gdLst>
              <a:gd name="connsiteX0" fmla="*/ 0 w 6560666"/>
              <a:gd name="connsiteY0" fmla="*/ 0 h 6858000"/>
              <a:gd name="connsiteX1" fmla="*/ 6560666 w 6560666"/>
              <a:gd name="connsiteY1" fmla="*/ 0 h 6858000"/>
              <a:gd name="connsiteX2" fmla="*/ 3548920 w 6560666"/>
              <a:gd name="connsiteY2" fmla="*/ 6858000 h 6858000"/>
              <a:gd name="connsiteX3" fmla="*/ 0 w 6560666"/>
              <a:gd name="connsiteY3" fmla="*/ 6858000 h 6858000"/>
            </a:gdLst>
            <a:ahLst/>
            <a:cxnLst/>
            <a:rect l="l" t="t" r="r" b="b"/>
            <a:pathLst>
              <a:path w="6560666" h="6858000">
                <a:moveTo>
                  <a:pt x="0" y="0"/>
                </a:moveTo>
                <a:lnTo>
                  <a:pt x="6560666" y="0"/>
                </a:lnTo>
                <a:lnTo>
                  <a:pt x="354892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089650" y="3348237"/>
            <a:ext cx="5457825" cy="18072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Narrowing Down – 지금 시작해야 하는 이유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552120">
            <a:off x="5515822" y="1290412"/>
            <a:ext cx="318332" cy="27741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552120">
            <a:off x="697064" y="3012282"/>
            <a:ext cx="318332" cy="27741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1383009"/>
            <a:ext cx="5211011" cy="1814094"/>
          </a:xfrm>
          <a:prstGeom prst="parallelogram">
            <a:avLst>
              <a:gd name="adj" fmla="val 25651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71074" y="1979490"/>
            <a:ext cx="4186989" cy="105950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출간 일정 강조
소비자 관심 증대
시장 기회 포착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71074" y="1562753"/>
            <a:ext cx="4186989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E58A3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'꿈틀이 첫 과학' 시리즈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552120">
            <a:off x="5515822" y="3800198"/>
            <a:ext cx="318332" cy="277418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552120">
            <a:off x="697064" y="5522068"/>
            <a:ext cx="318332" cy="277418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3892795"/>
            <a:ext cx="5211011" cy="1814094"/>
          </a:xfrm>
          <a:prstGeom prst="parallelogram">
            <a:avLst>
              <a:gd name="adj" fmla="val 25651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71074" y="4489276"/>
            <a:ext cx="4186989" cy="105950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시간 소요의 중요성
초기 투자 필요성
지금 시작해야 하는 이유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71074" y="4072539"/>
            <a:ext cx="4186989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73B7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검색 알고리즘과 SEO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552120">
            <a:off x="11139955" y="1290412"/>
            <a:ext cx="318332" cy="27741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552120">
            <a:off x="6321197" y="3012282"/>
            <a:ext cx="318332" cy="27741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84533" y="1383009"/>
            <a:ext cx="5211011" cy="1814094"/>
          </a:xfrm>
          <a:prstGeom prst="parallelogram">
            <a:avLst>
              <a:gd name="adj" fmla="val 25651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795207" y="1979490"/>
            <a:ext cx="4186989" cy="105950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경쟁사 대비 시의성 강조
시장 점유율 유지 필요성
신속한 대응 전략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795207" y="1562753"/>
            <a:ext cx="4186989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E58A3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회복 불가한 격차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신규 출간 타이밍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92890" y="1490318"/>
            <a:ext cx="11099110" cy="1880921"/>
          </a:xfrm>
          <a:custGeom>
            <a:avLst/>
            <a:gdLst>
              <a:gd name="connsiteX0" fmla="*/ 777240 w 11099110"/>
              <a:gd name="connsiteY0" fmla="*/ 0 h 1554480"/>
              <a:gd name="connsiteX1" fmla="*/ 11099110 w 11099110"/>
              <a:gd name="connsiteY1" fmla="*/ 0 h 1554480"/>
              <a:gd name="connsiteX2" fmla="*/ 11099110 w 11099110"/>
              <a:gd name="connsiteY2" fmla="*/ 1554480 h 1554480"/>
              <a:gd name="connsiteX3" fmla="*/ 777240 w 11099110"/>
              <a:gd name="connsiteY3" fmla="*/ 1554480 h 1554480"/>
              <a:gd name="connsiteX4" fmla="*/ 0 w 11099110"/>
              <a:gd name="connsiteY4" fmla="*/ 777240 h 1554480"/>
              <a:gd name="connsiteX5" fmla="*/ 777240 w 11099110"/>
              <a:gd name="connsiteY5" fmla="*/ 0 h 1554480"/>
            </a:gdLst>
            <a:ahLst/>
            <a:cxnLst/>
            <a:rect l="l" t="t" r="r" b="b"/>
            <a:pathLst>
              <a:path w="11099110" h="1554480">
                <a:moveTo>
                  <a:pt x="777240" y="0"/>
                </a:moveTo>
                <a:lnTo>
                  <a:pt x="11099110" y="0"/>
                </a:lnTo>
                <a:lnTo>
                  <a:pt x="11099110" y="1554480"/>
                </a:lnTo>
                <a:lnTo>
                  <a:pt x="777240" y="1554480"/>
                </a:lnTo>
                <a:cubicBezTo>
                  <a:pt x="347982" y="1554480"/>
                  <a:pt x="0" y="1206498"/>
                  <a:pt x="0" y="777240"/>
                </a:cubicBezTo>
                <a:cubicBezTo>
                  <a:pt x="0" y="347982"/>
                  <a:pt x="347982" y="0"/>
                  <a:pt x="77724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 flipH="1">
            <a:off x="10542610" y="4422072"/>
            <a:ext cx="976290" cy="114037"/>
          </a:xfrm>
          <a:custGeom>
            <a:avLst/>
            <a:gdLst>
              <a:gd name="connsiteX0" fmla="*/ 862309 w 976290"/>
              <a:gd name="connsiteY0" fmla="*/ 114037 h 114037"/>
              <a:gd name="connsiteX1" fmla="*/ 919300 w 976290"/>
              <a:gd name="connsiteY1" fmla="*/ 114037 h 114037"/>
              <a:gd name="connsiteX2" fmla="*/ 976290 w 976290"/>
              <a:gd name="connsiteY2" fmla="*/ 57019 h 114037"/>
              <a:gd name="connsiteX3" fmla="*/ 919300 w 976290"/>
              <a:gd name="connsiteY3" fmla="*/ 0 h 114037"/>
              <a:gd name="connsiteX4" fmla="*/ 862309 w 976290"/>
              <a:gd name="connsiteY4" fmla="*/ 0 h 114037"/>
              <a:gd name="connsiteX5" fmla="*/ 919300 w 976290"/>
              <a:gd name="connsiteY5" fmla="*/ 57019 h 114037"/>
              <a:gd name="connsiteX6" fmla="*/ 738104 w 976290"/>
              <a:gd name="connsiteY6" fmla="*/ 114037 h 114037"/>
              <a:gd name="connsiteX7" fmla="*/ 795095 w 976290"/>
              <a:gd name="connsiteY7" fmla="*/ 114037 h 114037"/>
              <a:gd name="connsiteX8" fmla="*/ 852085 w 976290"/>
              <a:gd name="connsiteY8" fmla="*/ 57019 h 114037"/>
              <a:gd name="connsiteX9" fmla="*/ 795095 w 976290"/>
              <a:gd name="connsiteY9" fmla="*/ 0 h 114037"/>
              <a:gd name="connsiteX10" fmla="*/ 738104 w 976290"/>
              <a:gd name="connsiteY10" fmla="*/ 0 h 114037"/>
              <a:gd name="connsiteX11" fmla="*/ 795095 w 976290"/>
              <a:gd name="connsiteY11" fmla="*/ 57019 h 114037"/>
              <a:gd name="connsiteX12" fmla="*/ 616275 w 976290"/>
              <a:gd name="connsiteY12" fmla="*/ 114037 h 114037"/>
              <a:gd name="connsiteX13" fmla="*/ 673266 w 976290"/>
              <a:gd name="connsiteY13" fmla="*/ 114037 h 114037"/>
              <a:gd name="connsiteX14" fmla="*/ 730256 w 976290"/>
              <a:gd name="connsiteY14" fmla="*/ 57019 h 114037"/>
              <a:gd name="connsiteX15" fmla="*/ 673266 w 976290"/>
              <a:gd name="connsiteY15" fmla="*/ 0 h 114037"/>
              <a:gd name="connsiteX16" fmla="*/ 616275 w 976290"/>
              <a:gd name="connsiteY16" fmla="*/ 0 h 114037"/>
              <a:gd name="connsiteX17" fmla="*/ 673266 w 976290"/>
              <a:gd name="connsiteY17" fmla="*/ 57019 h 114037"/>
              <a:gd name="connsiteX18" fmla="*/ 492070 w 976290"/>
              <a:gd name="connsiteY18" fmla="*/ 114037 h 114037"/>
              <a:gd name="connsiteX19" fmla="*/ 549061 w 976290"/>
              <a:gd name="connsiteY19" fmla="*/ 114037 h 114037"/>
              <a:gd name="connsiteX20" fmla="*/ 606051 w 976290"/>
              <a:gd name="connsiteY20" fmla="*/ 57019 h 114037"/>
              <a:gd name="connsiteX21" fmla="*/ 549061 w 976290"/>
              <a:gd name="connsiteY21" fmla="*/ 0 h 114037"/>
              <a:gd name="connsiteX22" fmla="*/ 492070 w 976290"/>
              <a:gd name="connsiteY22" fmla="*/ 0 h 114037"/>
              <a:gd name="connsiteX23" fmla="*/ 549061 w 976290"/>
              <a:gd name="connsiteY23" fmla="*/ 57019 h 114037"/>
              <a:gd name="connsiteX24" fmla="*/ 370240 w 976290"/>
              <a:gd name="connsiteY24" fmla="*/ 114037 h 114037"/>
              <a:gd name="connsiteX25" fmla="*/ 427231 w 976290"/>
              <a:gd name="connsiteY25" fmla="*/ 114037 h 114037"/>
              <a:gd name="connsiteX26" fmla="*/ 484221 w 976290"/>
              <a:gd name="connsiteY26" fmla="*/ 57019 h 114037"/>
              <a:gd name="connsiteX27" fmla="*/ 427231 w 976290"/>
              <a:gd name="connsiteY27" fmla="*/ 0 h 114037"/>
              <a:gd name="connsiteX28" fmla="*/ 370240 w 976290"/>
              <a:gd name="connsiteY28" fmla="*/ 0 h 114037"/>
              <a:gd name="connsiteX29" fmla="*/ 427231 w 976290"/>
              <a:gd name="connsiteY29" fmla="*/ 57019 h 114037"/>
              <a:gd name="connsiteX30" fmla="*/ 246035 w 976290"/>
              <a:gd name="connsiteY30" fmla="*/ 114037 h 114037"/>
              <a:gd name="connsiteX31" fmla="*/ 303026 w 976290"/>
              <a:gd name="connsiteY31" fmla="*/ 114037 h 114037"/>
              <a:gd name="connsiteX32" fmla="*/ 360016 w 976290"/>
              <a:gd name="connsiteY32" fmla="*/ 57019 h 114037"/>
              <a:gd name="connsiteX33" fmla="*/ 303026 w 976290"/>
              <a:gd name="connsiteY33" fmla="*/ 0 h 114037"/>
              <a:gd name="connsiteX34" fmla="*/ 246035 w 976290"/>
              <a:gd name="connsiteY34" fmla="*/ 0 h 114037"/>
              <a:gd name="connsiteX35" fmla="*/ 303026 w 976290"/>
              <a:gd name="connsiteY35" fmla="*/ 57019 h 114037"/>
              <a:gd name="connsiteX36" fmla="*/ 124205 w 976290"/>
              <a:gd name="connsiteY36" fmla="*/ 114037 h 114037"/>
              <a:gd name="connsiteX37" fmla="*/ 181196 w 976290"/>
              <a:gd name="connsiteY37" fmla="*/ 114037 h 114037"/>
              <a:gd name="connsiteX38" fmla="*/ 238186 w 976290"/>
              <a:gd name="connsiteY38" fmla="*/ 57019 h 114037"/>
              <a:gd name="connsiteX39" fmla="*/ 181196 w 976290"/>
              <a:gd name="connsiteY39" fmla="*/ 0 h 114037"/>
              <a:gd name="connsiteX40" fmla="*/ 124205 w 976290"/>
              <a:gd name="connsiteY40" fmla="*/ 0 h 114037"/>
              <a:gd name="connsiteX41" fmla="*/ 181196 w 976290"/>
              <a:gd name="connsiteY41" fmla="*/ 57019 h 114037"/>
              <a:gd name="connsiteX42" fmla="*/ 0 w 976290"/>
              <a:gd name="connsiteY42" fmla="*/ 114037 h 114037"/>
              <a:gd name="connsiteX43" fmla="*/ 56991 w 976290"/>
              <a:gd name="connsiteY43" fmla="*/ 114037 h 114037"/>
              <a:gd name="connsiteX44" fmla="*/ 113981 w 976290"/>
              <a:gd name="connsiteY44" fmla="*/ 57019 h 114037"/>
              <a:gd name="connsiteX45" fmla="*/ 56991 w 976290"/>
              <a:gd name="connsiteY45" fmla="*/ 0 h 114037"/>
              <a:gd name="connsiteX46" fmla="*/ 0 w 976290"/>
              <a:gd name="connsiteY46" fmla="*/ 0 h 114037"/>
              <a:gd name="connsiteX47" fmla="*/ 56991 w 976290"/>
              <a:gd name="connsiteY47" fmla="*/ 57019 h 114037"/>
            </a:gdLst>
            <a:ahLst/>
            <a:cxnLst/>
            <a:rect l="l" t="t" r="r" b="b"/>
            <a:pathLst>
              <a:path w="976290" h="114037">
                <a:moveTo>
                  <a:pt x="862309" y="114037"/>
                </a:moveTo>
                <a:lnTo>
                  <a:pt x="919300" y="114037"/>
                </a:lnTo>
                <a:lnTo>
                  <a:pt x="976290" y="57019"/>
                </a:lnTo>
                <a:lnTo>
                  <a:pt x="919300" y="0"/>
                </a:lnTo>
                <a:lnTo>
                  <a:pt x="862309" y="0"/>
                </a:lnTo>
                <a:lnTo>
                  <a:pt x="919300" y="57019"/>
                </a:lnTo>
                <a:close/>
                <a:moveTo>
                  <a:pt x="738104" y="114037"/>
                </a:moveTo>
                <a:lnTo>
                  <a:pt x="795095" y="114037"/>
                </a:lnTo>
                <a:lnTo>
                  <a:pt x="852085" y="57019"/>
                </a:lnTo>
                <a:lnTo>
                  <a:pt x="795095" y="0"/>
                </a:lnTo>
                <a:lnTo>
                  <a:pt x="738104" y="0"/>
                </a:lnTo>
                <a:lnTo>
                  <a:pt x="795095" y="57019"/>
                </a:lnTo>
                <a:close/>
                <a:moveTo>
                  <a:pt x="616275" y="114037"/>
                </a:moveTo>
                <a:lnTo>
                  <a:pt x="673266" y="114037"/>
                </a:lnTo>
                <a:lnTo>
                  <a:pt x="730256" y="57019"/>
                </a:lnTo>
                <a:lnTo>
                  <a:pt x="673266" y="0"/>
                </a:lnTo>
                <a:lnTo>
                  <a:pt x="616275" y="0"/>
                </a:lnTo>
                <a:lnTo>
                  <a:pt x="673266" y="57019"/>
                </a:lnTo>
                <a:close/>
                <a:moveTo>
                  <a:pt x="492070" y="114037"/>
                </a:moveTo>
                <a:lnTo>
                  <a:pt x="549061" y="114037"/>
                </a:lnTo>
                <a:lnTo>
                  <a:pt x="606051" y="57019"/>
                </a:lnTo>
                <a:lnTo>
                  <a:pt x="549061" y="0"/>
                </a:lnTo>
                <a:lnTo>
                  <a:pt x="492070" y="0"/>
                </a:lnTo>
                <a:lnTo>
                  <a:pt x="549061" y="57019"/>
                </a:lnTo>
                <a:close/>
                <a:moveTo>
                  <a:pt x="370240" y="114037"/>
                </a:moveTo>
                <a:lnTo>
                  <a:pt x="427231" y="114037"/>
                </a:lnTo>
                <a:lnTo>
                  <a:pt x="484221" y="57019"/>
                </a:lnTo>
                <a:lnTo>
                  <a:pt x="427231" y="0"/>
                </a:lnTo>
                <a:lnTo>
                  <a:pt x="370240" y="0"/>
                </a:lnTo>
                <a:lnTo>
                  <a:pt x="427231" y="57019"/>
                </a:lnTo>
                <a:close/>
                <a:moveTo>
                  <a:pt x="246035" y="114037"/>
                </a:moveTo>
                <a:lnTo>
                  <a:pt x="303026" y="114037"/>
                </a:lnTo>
                <a:lnTo>
                  <a:pt x="360016" y="57019"/>
                </a:lnTo>
                <a:lnTo>
                  <a:pt x="303026" y="0"/>
                </a:lnTo>
                <a:lnTo>
                  <a:pt x="246035" y="0"/>
                </a:lnTo>
                <a:lnTo>
                  <a:pt x="303026" y="57019"/>
                </a:lnTo>
                <a:close/>
                <a:moveTo>
                  <a:pt x="124205" y="114037"/>
                </a:moveTo>
                <a:lnTo>
                  <a:pt x="181196" y="114037"/>
                </a:lnTo>
                <a:lnTo>
                  <a:pt x="238186" y="57019"/>
                </a:lnTo>
                <a:lnTo>
                  <a:pt x="181196" y="0"/>
                </a:lnTo>
                <a:lnTo>
                  <a:pt x="124205" y="0"/>
                </a:lnTo>
                <a:lnTo>
                  <a:pt x="181196" y="57019"/>
                </a:lnTo>
                <a:close/>
                <a:moveTo>
                  <a:pt x="0" y="114037"/>
                </a:moveTo>
                <a:lnTo>
                  <a:pt x="56991" y="114037"/>
                </a:lnTo>
                <a:lnTo>
                  <a:pt x="113981" y="57019"/>
                </a:lnTo>
                <a:lnTo>
                  <a:pt x="56991" y="0"/>
                </a:lnTo>
                <a:lnTo>
                  <a:pt x="0" y="0"/>
                </a:lnTo>
                <a:lnTo>
                  <a:pt x="56991" y="57019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51483" y="1387395"/>
            <a:ext cx="785688" cy="887715"/>
            <a:chOff x="451483" y="1387395"/>
            <a:chExt cx="785688" cy="887715"/>
          </a:xfrm>
        </p:grpSpPr>
        <p:sp>
          <p:nvSpPr>
            <p:cNvPr id="6" name="标题 1"/>
            <p:cNvSpPr txBox="1"/>
            <p:nvPr/>
          </p:nvSpPr>
          <p:spPr>
            <a:xfrm rot="20700000" flipH="1">
              <a:off x="773281" y="1993969"/>
              <a:ext cx="441936" cy="227832"/>
            </a:xfrm>
            <a:prstGeom prst="triangle">
              <a:avLst>
                <a:gd name="adj" fmla="val 33815"/>
              </a:avLst>
            </a:prstGeom>
            <a:gradFill>
              <a:gsLst>
                <a:gs pos="1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 w="12700" cap="sq">
              <a:noFill/>
              <a:miter/>
            </a:ln>
            <a:effectLst>
              <a:outerShdw blurRad="330200" dist="190500" dir="5400000" sx="90000" sy="90000" algn="t" rotWithShape="0">
                <a:schemeClr val="accent1">
                  <a:lumMod val="75000"/>
                  <a:alpha val="25000"/>
                </a:schemeClr>
              </a:outerShdw>
            </a:effectLst>
          </p:spPr>
          <p:txBody>
            <a:bodyPr vert="horz" wrap="square" lIns="45720" tIns="22860" rIns="45720" bIns="2286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 rot="4422872" flipV="1">
              <a:off x="427439" y="1463106"/>
              <a:ext cx="274407" cy="155613"/>
            </a:xfrm>
            <a:prstGeom prst="triangle">
              <a:avLst>
                <a:gd name="adj" fmla="val 33815"/>
              </a:avLst>
            </a:prstGeom>
            <a:gradFill>
              <a:gsLst>
                <a:gs pos="1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 w="12700" cap="sq">
              <a:noFill/>
              <a:miter/>
            </a:ln>
            <a:effectLst>
              <a:outerShdw blurRad="330200" dist="190500" dir="5400000" sx="90000" sy="90000" algn="t" rotWithShape="0">
                <a:schemeClr val="accent1">
                  <a:lumMod val="75000"/>
                  <a:alpha val="25000"/>
                </a:schemeClr>
              </a:outerShdw>
            </a:effectLst>
          </p:spPr>
          <p:txBody>
            <a:bodyPr vert="horz" wrap="square" lIns="45720" tIns="22860" rIns="45720" bIns="2286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8" name="标题 1"/>
          <p:cNvSpPr txBox="1"/>
          <p:nvPr/>
        </p:nvSpPr>
        <p:spPr>
          <a:xfrm>
            <a:off x="2968126" y="3719831"/>
            <a:ext cx="601980" cy="4851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BFBFB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237172" y="4212950"/>
            <a:ext cx="4063887" cy="5322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콘텐츠 노출 변화 시뮬레이션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37172" y="4831841"/>
            <a:ext cx="4063887" cy="10288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예상 효과 시각화
변화의 필요성 강조
전략적 결정 지원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907449" y="4267086"/>
            <a:ext cx="4093929" cy="424010"/>
          </a:xfrm>
          <a:prstGeom prst="roundRect">
            <a:avLst>
              <a:gd name="adj" fmla="val 50000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621673" y="3719831"/>
            <a:ext cx="665480" cy="4851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E58A3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050452" y="4212950"/>
            <a:ext cx="3807924" cy="5322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타이밍 강조 그래프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922470" y="4831841"/>
            <a:ext cx="4063887" cy="10288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지금과 늦었을 때의 차이
기회 비용 분석
효과적인 시기 강조</a:t>
            </a:r>
            <a:endParaRPr kumimoji="1" lang="zh-CN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270000" y="1611018"/>
            <a:ext cx="10922000" cy="1852304"/>
          </a:xfrm>
          <a:prstGeom prst="rect">
            <a:avLst/>
          </a:prstGeom>
        </p:spPr>
      </p:pic>
      <p:sp>
        <p:nvSpPr>
          <p:cNvPr id="16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자료 제안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145748" y="1390650"/>
            <a:ext cx="8046252" cy="4076700"/>
          </a:xfrm>
          <a:custGeom>
            <a:avLst/>
            <a:gdLst>
              <a:gd name="connsiteX0" fmla="*/ 1790690 w 8046252"/>
              <a:gd name="connsiteY0" fmla="*/ 0 h 4076700"/>
              <a:gd name="connsiteX1" fmla="*/ 8046252 w 8046252"/>
              <a:gd name="connsiteY1" fmla="*/ 0 h 4076700"/>
              <a:gd name="connsiteX2" fmla="*/ 8046252 w 8046252"/>
              <a:gd name="connsiteY2" fmla="*/ 4076700 h 4076700"/>
              <a:gd name="connsiteX3" fmla="*/ 0 w 8046252"/>
              <a:gd name="connsiteY3" fmla="*/ 4076700 h 4076700"/>
            </a:gdLst>
            <a:ahLst/>
            <a:cxnLst/>
            <a:rect l="l" t="t" r="r" b="b"/>
            <a:pathLst>
              <a:path w="8046252" h="4076700">
                <a:moveTo>
                  <a:pt x="1790690" y="0"/>
                </a:moveTo>
                <a:lnTo>
                  <a:pt x="8046252" y="0"/>
                </a:lnTo>
                <a:lnTo>
                  <a:pt x="8046252" y="4076700"/>
                </a:lnTo>
                <a:lnTo>
                  <a:pt x="0" y="40767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143263" y="12085"/>
            <a:ext cx="2346166" cy="30637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08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3531943" y="0"/>
            <a:ext cx="3365273" cy="6858000"/>
          </a:xfrm>
          <a:custGeom>
            <a:avLst/>
            <a:gdLst>
              <a:gd name="connsiteX0" fmla="*/ 3001011 w 3365273"/>
              <a:gd name="connsiteY0" fmla="*/ 6858000 h 6858000"/>
              <a:gd name="connsiteX1" fmla="*/ 3365273 w 3365273"/>
              <a:gd name="connsiteY1" fmla="*/ 6858000 h 6858000"/>
              <a:gd name="connsiteX2" fmla="*/ 364262 w 3365273"/>
              <a:gd name="connsiteY2" fmla="*/ 0 h 6858000"/>
              <a:gd name="connsiteX3" fmla="*/ 0 w 3365273"/>
              <a:gd name="connsiteY3" fmla="*/ 0 h 6858000"/>
              <a:gd name="connsiteX4" fmla="*/ 3001011 w 3365273"/>
              <a:gd name="connsiteY4" fmla="*/ 6858000 h 6858000"/>
            </a:gdLst>
            <a:ahLst/>
            <a:cxnLst/>
            <a:rect l="l" t="t" r="r" b="b"/>
            <a:pathLst>
              <a:path w="3365273" h="6858000">
                <a:moveTo>
                  <a:pt x="3001011" y="6858000"/>
                </a:moveTo>
                <a:lnTo>
                  <a:pt x="3365273" y="6858000"/>
                </a:lnTo>
                <a:lnTo>
                  <a:pt x="364262" y="0"/>
                </a:lnTo>
                <a:lnTo>
                  <a:pt x="0" y="0"/>
                </a:lnTo>
                <a:lnTo>
                  <a:pt x="3001011" y="6858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alphaModFix/>
          </a:blip>
          <a:srcRect l="42430" t="2822" r="520" b="2822"/>
          <a:stretch>
            <a:fillRect/>
          </a:stretch>
        </p:blipFill>
        <p:spPr>
          <a:xfrm>
            <a:off x="0" y="0"/>
            <a:ext cx="6560666" cy="6858000"/>
          </a:xfrm>
          <a:custGeom>
            <a:avLst/>
            <a:gdLst>
              <a:gd name="connsiteX0" fmla="*/ 0 w 6560666"/>
              <a:gd name="connsiteY0" fmla="*/ 0 h 6858000"/>
              <a:gd name="connsiteX1" fmla="*/ 6560666 w 6560666"/>
              <a:gd name="connsiteY1" fmla="*/ 0 h 6858000"/>
              <a:gd name="connsiteX2" fmla="*/ 3548920 w 6560666"/>
              <a:gd name="connsiteY2" fmla="*/ 6858000 h 6858000"/>
              <a:gd name="connsiteX3" fmla="*/ 0 w 6560666"/>
              <a:gd name="connsiteY3" fmla="*/ 6858000 h 6858000"/>
            </a:gdLst>
            <a:ahLst/>
            <a:cxnLst/>
            <a:rect l="l" t="t" r="r" b="b"/>
            <a:pathLst>
              <a:path w="6560666" h="6858000">
                <a:moveTo>
                  <a:pt x="0" y="0"/>
                </a:moveTo>
                <a:lnTo>
                  <a:pt x="6560666" y="0"/>
                </a:lnTo>
                <a:lnTo>
                  <a:pt x="354892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089650" y="3348237"/>
            <a:ext cx="5457825" cy="18072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Action – 실행안 및 예산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210226" y="2119364"/>
            <a:ext cx="6102625" cy="36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alphaModFix/>
          </a:blip>
          <a:srcRect l="5506" t="11673" r="7499" b="7699"/>
          <a:stretch>
            <a:fillRect/>
          </a:stretch>
        </p:blipFill>
        <p:spPr>
          <a:xfrm>
            <a:off x="7386338" y="2278926"/>
            <a:ext cx="3887592" cy="2403240"/>
          </a:xfrm>
          <a:custGeom>
            <a:avLst/>
            <a:gdLst/>
            <a:ahLst/>
            <a:cxnLst/>
            <a:rect l="l" t="t" r="r" b="b"/>
            <a:pathLst>
              <a:path w="3887592" h="2403240">
                <a:moveTo>
                  <a:pt x="0" y="0"/>
                </a:moveTo>
                <a:lnTo>
                  <a:pt x="3887592" y="0"/>
                </a:lnTo>
                <a:lnTo>
                  <a:pt x="3887592" y="2403240"/>
                </a:lnTo>
                <a:lnTo>
                  <a:pt x="0" y="240324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660399" y="1270136"/>
            <a:ext cx="5580000" cy="1440000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 w="12700" cap="rnd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10226" y="1619034"/>
            <a:ext cx="613058" cy="720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E58A3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047203" y="1219335"/>
            <a:ext cx="252000" cy="252000"/>
          </a:xfrm>
          <a:custGeom>
            <a:avLst/>
            <a:gdLst>
              <a:gd name="connsiteX0" fmla="*/ 0 w 1152000"/>
              <a:gd name="connsiteY0" fmla="*/ 0 h 1152001"/>
              <a:gd name="connsiteX1" fmla="*/ 1152000 w 1152000"/>
              <a:gd name="connsiteY1" fmla="*/ 0 h 1152001"/>
              <a:gd name="connsiteX2" fmla="*/ 1152000 w 1152000"/>
              <a:gd name="connsiteY2" fmla="*/ 1 h 1152001"/>
              <a:gd name="connsiteX3" fmla="*/ 1152000 w 1152000"/>
              <a:gd name="connsiteY3" fmla="*/ 504000 h 1152001"/>
              <a:gd name="connsiteX4" fmla="*/ 1152000 w 1152000"/>
              <a:gd name="connsiteY4" fmla="*/ 1152001 h 1152001"/>
              <a:gd name="connsiteX5" fmla="*/ 648000 w 1152000"/>
              <a:gd name="connsiteY5" fmla="*/ 1152001 h 1152001"/>
              <a:gd name="connsiteX6" fmla="*/ 648000 w 1152000"/>
              <a:gd name="connsiteY6" fmla="*/ 504000 h 1152001"/>
              <a:gd name="connsiteX7" fmla="*/ 0 w 1152000"/>
              <a:gd name="connsiteY7" fmla="*/ 504000 h 1152001"/>
            </a:gdLst>
            <a:ahLst/>
            <a:cxnLst/>
            <a:rect l="l" t="t" r="r" b="b"/>
            <a:pathLst>
              <a:path w="1152000" h="1152001">
                <a:moveTo>
                  <a:pt x="0" y="0"/>
                </a:moveTo>
                <a:lnTo>
                  <a:pt x="1152000" y="0"/>
                </a:lnTo>
                <a:lnTo>
                  <a:pt x="1152000" y="1"/>
                </a:lnTo>
                <a:lnTo>
                  <a:pt x="1152000" y="504000"/>
                </a:lnTo>
                <a:lnTo>
                  <a:pt x="1152000" y="1152001"/>
                </a:lnTo>
                <a:lnTo>
                  <a:pt x="648000" y="1152001"/>
                </a:lnTo>
                <a:lnTo>
                  <a:pt x="648000" y="504000"/>
                </a:lnTo>
                <a:lnTo>
                  <a:pt x="0" y="504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254000" dist="127000" dir="8100000" algn="tr" rotWithShape="0">
              <a:schemeClr val="tx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533356" y="1777801"/>
            <a:ext cx="450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주간/월간 단위 계획
콘텐츠 일정 관리
목표 설정 및 평가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33356" y="1407064"/>
            <a:ext cx="450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카페/블로그/Threads 운영 계획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399" y="2937600"/>
            <a:ext cx="5580000" cy="1440000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 w="12700" cap="rnd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0227" y="3286498"/>
            <a:ext cx="613058" cy="720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E58A3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047203" y="2876472"/>
            <a:ext cx="252000" cy="252000"/>
          </a:xfrm>
          <a:custGeom>
            <a:avLst/>
            <a:gdLst>
              <a:gd name="connsiteX0" fmla="*/ 0 w 1152000"/>
              <a:gd name="connsiteY0" fmla="*/ 0 h 1152001"/>
              <a:gd name="connsiteX1" fmla="*/ 1152000 w 1152000"/>
              <a:gd name="connsiteY1" fmla="*/ 0 h 1152001"/>
              <a:gd name="connsiteX2" fmla="*/ 1152000 w 1152000"/>
              <a:gd name="connsiteY2" fmla="*/ 1 h 1152001"/>
              <a:gd name="connsiteX3" fmla="*/ 1152000 w 1152000"/>
              <a:gd name="connsiteY3" fmla="*/ 504000 h 1152001"/>
              <a:gd name="connsiteX4" fmla="*/ 1152000 w 1152000"/>
              <a:gd name="connsiteY4" fmla="*/ 1152001 h 1152001"/>
              <a:gd name="connsiteX5" fmla="*/ 648000 w 1152000"/>
              <a:gd name="connsiteY5" fmla="*/ 1152001 h 1152001"/>
              <a:gd name="connsiteX6" fmla="*/ 648000 w 1152000"/>
              <a:gd name="connsiteY6" fmla="*/ 504000 h 1152001"/>
              <a:gd name="connsiteX7" fmla="*/ 0 w 1152000"/>
              <a:gd name="connsiteY7" fmla="*/ 504000 h 1152001"/>
            </a:gdLst>
            <a:ahLst/>
            <a:cxnLst/>
            <a:rect l="l" t="t" r="r" b="b"/>
            <a:pathLst>
              <a:path w="1152000" h="1152001">
                <a:moveTo>
                  <a:pt x="0" y="0"/>
                </a:moveTo>
                <a:lnTo>
                  <a:pt x="1152000" y="0"/>
                </a:lnTo>
                <a:lnTo>
                  <a:pt x="1152000" y="1"/>
                </a:lnTo>
                <a:lnTo>
                  <a:pt x="1152000" y="504000"/>
                </a:lnTo>
                <a:lnTo>
                  <a:pt x="1152000" y="1152001"/>
                </a:lnTo>
                <a:lnTo>
                  <a:pt x="648000" y="1152001"/>
                </a:lnTo>
                <a:lnTo>
                  <a:pt x="648000" y="504000"/>
                </a:lnTo>
                <a:lnTo>
                  <a:pt x="0" y="504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254000" dist="127000" dir="8100000" algn="tr" rotWithShape="0">
              <a:schemeClr val="tx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533356" y="3455639"/>
            <a:ext cx="450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구체적 개선 사항 제시
시간표 및 책임자 명시
예상 효과 분석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533356" y="3084902"/>
            <a:ext cx="450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홈페이지 개선 기획안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399" y="4605065"/>
            <a:ext cx="5580000" cy="1440000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 w="12700" cap="rnd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10227" y="4953963"/>
            <a:ext cx="613058" cy="720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E58A3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047203" y="4543937"/>
            <a:ext cx="252000" cy="252000"/>
          </a:xfrm>
          <a:custGeom>
            <a:avLst/>
            <a:gdLst>
              <a:gd name="connsiteX0" fmla="*/ 0 w 1152000"/>
              <a:gd name="connsiteY0" fmla="*/ 0 h 1152001"/>
              <a:gd name="connsiteX1" fmla="*/ 1152000 w 1152000"/>
              <a:gd name="connsiteY1" fmla="*/ 0 h 1152001"/>
              <a:gd name="connsiteX2" fmla="*/ 1152000 w 1152000"/>
              <a:gd name="connsiteY2" fmla="*/ 1 h 1152001"/>
              <a:gd name="connsiteX3" fmla="*/ 1152000 w 1152000"/>
              <a:gd name="connsiteY3" fmla="*/ 504000 h 1152001"/>
              <a:gd name="connsiteX4" fmla="*/ 1152000 w 1152000"/>
              <a:gd name="connsiteY4" fmla="*/ 1152001 h 1152001"/>
              <a:gd name="connsiteX5" fmla="*/ 648000 w 1152000"/>
              <a:gd name="connsiteY5" fmla="*/ 1152001 h 1152001"/>
              <a:gd name="connsiteX6" fmla="*/ 648000 w 1152000"/>
              <a:gd name="connsiteY6" fmla="*/ 504000 h 1152001"/>
              <a:gd name="connsiteX7" fmla="*/ 0 w 1152000"/>
              <a:gd name="connsiteY7" fmla="*/ 504000 h 1152001"/>
            </a:gdLst>
            <a:ahLst/>
            <a:cxnLst/>
            <a:rect l="l" t="t" r="r" b="b"/>
            <a:pathLst>
              <a:path w="1152000" h="1152001">
                <a:moveTo>
                  <a:pt x="0" y="0"/>
                </a:moveTo>
                <a:lnTo>
                  <a:pt x="1152000" y="0"/>
                </a:lnTo>
                <a:lnTo>
                  <a:pt x="1152000" y="1"/>
                </a:lnTo>
                <a:lnTo>
                  <a:pt x="1152000" y="504000"/>
                </a:lnTo>
                <a:lnTo>
                  <a:pt x="1152000" y="1152001"/>
                </a:lnTo>
                <a:lnTo>
                  <a:pt x="648000" y="1152001"/>
                </a:lnTo>
                <a:lnTo>
                  <a:pt x="648000" y="504000"/>
                </a:lnTo>
                <a:lnTo>
                  <a:pt x="0" y="504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254000" dist="127000" dir="8100000" algn="tr" rotWithShape="0">
              <a:schemeClr val="tx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533356" y="5120847"/>
            <a:ext cx="450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3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개발 일정 및 마일스톤
기능 요구 사항 명시
예상 리소스 및 예산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533356" y="4750110"/>
            <a:ext cx="450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앱 개발 일정 및 기능 예시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운영 계획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46269" y="2119028"/>
            <a:ext cx="2500653" cy="2783661"/>
          </a:xfrm>
          <a:prstGeom prst="round2DiagRect">
            <a:avLst>
              <a:gd name="adj1" fmla="val 29083"/>
              <a:gd name="adj2" fmla="val 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40249" y="2667992"/>
            <a:ext cx="1912692" cy="211681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항목별 breakdown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20800" y="2420151"/>
            <a:ext cx="474393" cy="47439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55619" y="1349012"/>
            <a:ext cx="2500653" cy="2783661"/>
          </a:xfrm>
          <a:prstGeom prst="round2DiagRect">
            <a:avLst>
              <a:gd name="adj1" fmla="val 29083"/>
              <a:gd name="adj2" fmla="val 0"/>
            </a:avLst>
          </a:prstGeom>
          <a:solidFill>
            <a:schemeClr val="accent1">
              <a:alpha val="1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249599" y="1897976"/>
            <a:ext cx="1912692" cy="214739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비용 효율성 분석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730150" y="1650135"/>
            <a:ext cx="474393" cy="47439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364969" y="2119028"/>
            <a:ext cx="2500653" cy="2783661"/>
          </a:xfrm>
          <a:prstGeom prst="round2DiagRect">
            <a:avLst>
              <a:gd name="adj1" fmla="val 29083"/>
              <a:gd name="adj2" fmla="val 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658949" y="2667992"/>
            <a:ext cx="1912692" cy="211681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예산 관리 방안 제시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39500" y="2420151"/>
            <a:ext cx="474393" cy="47439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3101" y="5207865"/>
            <a:ext cx="10845798" cy="81946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예산 표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5892800" y="5045819"/>
            <a:ext cx="4064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  <a:headEnd type="oval"/>
            <a:tailEnd type="oval"/>
          </a:ln>
        </p:spPr>
      </p:cxnSp>
      <p:sp>
        <p:nvSpPr>
          <p:cNvPr id="14" name="标题 1"/>
          <p:cNvSpPr txBox="1"/>
          <p:nvPr/>
        </p:nvSpPr>
        <p:spPr>
          <a:xfrm>
            <a:off x="1242026" y="2477492"/>
            <a:ext cx="629992" cy="36421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45626" y="1715492"/>
            <a:ext cx="629992" cy="36421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61926" y="2477492"/>
            <a:ext cx="629992" cy="36421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월간 운영 예산안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89960" y="3116371"/>
            <a:ext cx="3283725" cy="3045808"/>
          </a:xfrm>
          <a:prstGeom prst="rect">
            <a:avLst/>
          </a:prstGeom>
          <a:solidFill>
            <a:schemeClr val="bg1"/>
          </a:solidFill>
          <a:ln w="38100" cap="sq">
            <a:noFill/>
            <a:miter/>
          </a:ln>
          <a:effectLst>
            <a:outerShdw blurRad="317500" dist="127000" dir="30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9960" y="3116371"/>
            <a:ext cx="3283725" cy="95388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9001" y="3473105"/>
            <a:ext cx="2763310" cy="25936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일정 시각화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454138" y="2750784"/>
            <a:ext cx="3283725" cy="3411395"/>
          </a:xfrm>
          <a:prstGeom prst="rect">
            <a:avLst/>
          </a:prstGeom>
          <a:solidFill>
            <a:schemeClr val="bg1"/>
          </a:solidFill>
          <a:ln w="38100" cap="sq">
            <a:noFill/>
            <a:miter/>
          </a:ln>
          <a:effectLst>
            <a:outerShdw blurRad="317500" dist="127000" dir="30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54138" y="2655396"/>
            <a:ext cx="3283725" cy="95388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673179" y="3012130"/>
            <a:ext cx="2763310" cy="26749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프로젝트 관리 도구 활용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118316" y="3116371"/>
            <a:ext cx="3283725" cy="3045808"/>
          </a:xfrm>
          <a:prstGeom prst="rect">
            <a:avLst/>
          </a:prstGeom>
          <a:solidFill>
            <a:schemeClr val="bg1"/>
          </a:solidFill>
          <a:ln w="38100" cap="sq">
            <a:noFill/>
            <a:miter/>
          </a:ln>
          <a:effectLst>
            <a:outerShdw blurRad="317500" dist="127000" dir="30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18316" y="3116371"/>
            <a:ext cx="3283725" cy="95388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37357" y="3473105"/>
            <a:ext cx="2763310" cy="26749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운영 효율성 향상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1666365"/>
            <a:ext cx="8794750" cy="542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Gantt Chart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자료 제안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145748" y="1390650"/>
            <a:ext cx="8046252" cy="4076700"/>
          </a:xfrm>
          <a:custGeom>
            <a:avLst/>
            <a:gdLst>
              <a:gd name="connsiteX0" fmla="*/ 1790690 w 8046252"/>
              <a:gd name="connsiteY0" fmla="*/ 0 h 4076700"/>
              <a:gd name="connsiteX1" fmla="*/ 8046252 w 8046252"/>
              <a:gd name="connsiteY1" fmla="*/ 0 h 4076700"/>
              <a:gd name="connsiteX2" fmla="*/ 8046252 w 8046252"/>
              <a:gd name="connsiteY2" fmla="*/ 4076700 h 4076700"/>
              <a:gd name="connsiteX3" fmla="*/ 0 w 8046252"/>
              <a:gd name="connsiteY3" fmla="*/ 4076700 h 4076700"/>
            </a:gdLst>
            <a:ahLst/>
            <a:cxnLst/>
            <a:rect l="l" t="t" r="r" b="b"/>
            <a:pathLst>
              <a:path w="8046252" h="4076700">
                <a:moveTo>
                  <a:pt x="1790690" y="0"/>
                </a:moveTo>
                <a:lnTo>
                  <a:pt x="8046252" y="0"/>
                </a:lnTo>
                <a:lnTo>
                  <a:pt x="8046252" y="4076700"/>
                </a:lnTo>
                <a:lnTo>
                  <a:pt x="0" y="40767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143263" y="12085"/>
            <a:ext cx="2346166" cy="30637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3531943" y="0"/>
            <a:ext cx="3365273" cy="6858000"/>
          </a:xfrm>
          <a:custGeom>
            <a:avLst/>
            <a:gdLst>
              <a:gd name="connsiteX0" fmla="*/ 3001011 w 3365273"/>
              <a:gd name="connsiteY0" fmla="*/ 6858000 h 6858000"/>
              <a:gd name="connsiteX1" fmla="*/ 3365273 w 3365273"/>
              <a:gd name="connsiteY1" fmla="*/ 6858000 h 6858000"/>
              <a:gd name="connsiteX2" fmla="*/ 364262 w 3365273"/>
              <a:gd name="connsiteY2" fmla="*/ 0 h 6858000"/>
              <a:gd name="connsiteX3" fmla="*/ 0 w 3365273"/>
              <a:gd name="connsiteY3" fmla="*/ 0 h 6858000"/>
              <a:gd name="connsiteX4" fmla="*/ 3001011 w 3365273"/>
              <a:gd name="connsiteY4" fmla="*/ 6858000 h 6858000"/>
            </a:gdLst>
            <a:ahLst/>
            <a:cxnLst/>
            <a:rect l="l" t="t" r="r" b="b"/>
            <a:pathLst>
              <a:path w="3365273" h="6858000">
                <a:moveTo>
                  <a:pt x="3001011" y="6858000"/>
                </a:moveTo>
                <a:lnTo>
                  <a:pt x="3365273" y="6858000"/>
                </a:lnTo>
                <a:lnTo>
                  <a:pt x="364262" y="0"/>
                </a:lnTo>
                <a:lnTo>
                  <a:pt x="0" y="0"/>
                </a:lnTo>
                <a:lnTo>
                  <a:pt x="3001011" y="6858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alphaModFix/>
          </a:blip>
          <a:srcRect l="42430" t="2822" r="520" b="2822"/>
          <a:stretch>
            <a:fillRect/>
          </a:stretch>
        </p:blipFill>
        <p:spPr>
          <a:xfrm>
            <a:off x="0" y="0"/>
            <a:ext cx="6560666" cy="6858000"/>
          </a:xfrm>
          <a:custGeom>
            <a:avLst/>
            <a:gdLst>
              <a:gd name="connsiteX0" fmla="*/ 0 w 6560666"/>
              <a:gd name="connsiteY0" fmla="*/ 0 h 6858000"/>
              <a:gd name="connsiteX1" fmla="*/ 6560666 w 6560666"/>
              <a:gd name="connsiteY1" fmla="*/ 0 h 6858000"/>
              <a:gd name="connsiteX2" fmla="*/ 3548920 w 6560666"/>
              <a:gd name="connsiteY2" fmla="*/ 6858000 h 6858000"/>
              <a:gd name="connsiteX3" fmla="*/ 0 w 6560666"/>
              <a:gd name="connsiteY3" fmla="*/ 6858000 h 6858000"/>
            </a:gdLst>
            <a:ahLst/>
            <a:cxnLst/>
            <a:rect l="l" t="t" r="r" b="b"/>
            <a:pathLst>
              <a:path w="6560666" h="6858000">
                <a:moveTo>
                  <a:pt x="0" y="0"/>
                </a:moveTo>
                <a:lnTo>
                  <a:pt x="6560666" y="0"/>
                </a:lnTo>
                <a:lnTo>
                  <a:pt x="354892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089650" y="3348237"/>
            <a:ext cx="5457825" cy="18072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Intro – 제안자 소개 및 제안 배경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145748" y="1390650"/>
            <a:ext cx="8046252" cy="4076700"/>
          </a:xfrm>
          <a:custGeom>
            <a:avLst/>
            <a:gdLst>
              <a:gd name="connsiteX0" fmla="*/ 1790690 w 8046252"/>
              <a:gd name="connsiteY0" fmla="*/ 0 h 4076700"/>
              <a:gd name="connsiteX1" fmla="*/ 8046252 w 8046252"/>
              <a:gd name="connsiteY1" fmla="*/ 0 h 4076700"/>
              <a:gd name="connsiteX2" fmla="*/ 8046252 w 8046252"/>
              <a:gd name="connsiteY2" fmla="*/ 4076700 h 4076700"/>
              <a:gd name="connsiteX3" fmla="*/ 0 w 8046252"/>
              <a:gd name="connsiteY3" fmla="*/ 4076700 h 4076700"/>
            </a:gdLst>
            <a:ahLst/>
            <a:cxnLst/>
            <a:rect l="l" t="t" r="r" b="b"/>
            <a:pathLst>
              <a:path w="8046252" h="4076700">
                <a:moveTo>
                  <a:pt x="1790690" y="0"/>
                </a:moveTo>
                <a:lnTo>
                  <a:pt x="8046252" y="0"/>
                </a:lnTo>
                <a:lnTo>
                  <a:pt x="8046252" y="4076700"/>
                </a:lnTo>
                <a:lnTo>
                  <a:pt x="0" y="40767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143263" y="12085"/>
            <a:ext cx="2346166" cy="30637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09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3531943" y="0"/>
            <a:ext cx="3365273" cy="6858000"/>
          </a:xfrm>
          <a:custGeom>
            <a:avLst/>
            <a:gdLst>
              <a:gd name="connsiteX0" fmla="*/ 3001011 w 3365273"/>
              <a:gd name="connsiteY0" fmla="*/ 6858000 h 6858000"/>
              <a:gd name="connsiteX1" fmla="*/ 3365273 w 3365273"/>
              <a:gd name="connsiteY1" fmla="*/ 6858000 h 6858000"/>
              <a:gd name="connsiteX2" fmla="*/ 364262 w 3365273"/>
              <a:gd name="connsiteY2" fmla="*/ 0 h 6858000"/>
              <a:gd name="connsiteX3" fmla="*/ 0 w 3365273"/>
              <a:gd name="connsiteY3" fmla="*/ 0 h 6858000"/>
              <a:gd name="connsiteX4" fmla="*/ 3001011 w 3365273"/>
              <a:gd name="connsiteY4" fmla="*/ 6858000 h 6858000"/>
            </a:gdLst>
            <a:ahLst/>
            <a:cxnLst/>
            <a:rect l="l" t="t" r="r" b="b"/>
            <a:pathLst>
              <a:path w="3365273" h="6858000">
                <a:moveTo>
                  <a:pt x="3001011" y="6858000"/>
                </a:moveTo>
                <a:lnTo>
                  <a:pt x="3365273" y="6858000"/>
                </a:lnTo>
                <a:lnTo>
                  <a:pt x="364262" y="0"/>
                </a:lnTo>
                <a:lnTo>
                  <a:pt x="0" y="0"/>
                </a:lnTo>
                <a:lnTo>
                  <a:pt x="3001011" y="6858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alphaModFix/>
          </a:blip>
          <a:srcRect l="42430" t="2822" r="520" b="2822"/>
          <a:stretch>
            <a:fillRect/>
          </a:stretch>
        </p:blipFill>
        <p:spPr>
          <a:xfrm>
            <a:off x="0" y="0"/>
            <a:ext cx="6560666" cy="6858000"/>
          </a:xfrm>
          <a:custGeom>
            <a:avLst/>
            <a:gdLst>
              <a:gd name="connsiteX0" fmla="*/ 0 w 6560666"/>
              <a:gd name="connsiteY0" fmla="*/ 0 h 6858000"/>
              <a:gd name="connsiteX1" fmla="*/ 6560666 w 6560666"/>
              <a:gd name="connsiteY1" fmla="*/ 0 h 6858000"/>
              <a:gd name="connsiteX2" fmla="*/ 3548920 w 6560666"/>
              <a:gd name="connsiteY2" fmla="*/ 6858000 h 6858000"/>
              <a:gd name="connsiteX3" fmla="*/ 0 w 6560666"/>
              <a:gd name="connsiteY3" fmla="*/ 6858000 h 6858000"/>
            </a:gdLst>
            <a:ahLst/>
            <a:cxnLst/>
            <a:rect l="l" t="t" r="r" b="b"/>
            <a:pathLst>
              <a:path w="6560666" h="6858000">
                <a:moveTo>
                  <a:pt x="0" y="0"/>
                </a:moveTo>
                <a:lnTo>
                  <a:pt x="6560666" y="0"/>
                </a:lnTo>
                <a:lnTo>
                  <a:pt x="354892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089650" y="3348237"/>
            <a:ext cx="5457825" cy="18072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Q&amp;A – 질의응답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8229516" y="-1"/>
            <a:ext cx="1576470" cy="282407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alphaModFix/>
          </a:blip>
          <a:srcRect l="38155" t="3275" r="34948" b="3275"/>
          <a:stretch>
            <a:fillRect/>
          </a:stretch>
        </p:blipFill>
        <p:spPr>
          <a:xfrm>
            <a:off x="9441566" y="2017486"/>
            <a:ext cx="2090035" cy="4840514"/>
          </a:xfrm>
          <a:custGeom>
            <a:avLst/>
            <a:gdLst/>
            <a:ahLst/>
            <a:cxnLst/>
            <a:rect l="l" t="t" r="r" b="b"/>
            <a:pathLst>
              <a:path w="2090035" h="4840514">
                <a:moveTo>
                  <a:pt x="0" y="0"/>
                </a:moveTo>
                <a:lnTo>
                  <a:pt x="2090035" y="0"/>
                </a:lnTo>
                <a:lnTo>
                  <a:pt x="2090035" y="4840514"/>
                </a:lnTo>
                <a:lnTo>
                  <a:pt x="0" y="48405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660400" y="3042920"/>
            <a:ext cx="2913062" cy="3192780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776662" y="3042920"/>
            <a:ext cx="2913062" cy="3192780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892924" y="3042920"/>
            <a:ext cx="2913062" cy="3192780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2006645" y="3654257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9" name="标题 1"/>
          <p:cNvSpPr txBox="1"/>
          <p:nvPr/>
        </p:nvSpPr>
        <p:spPr>
          <a:xfrm>
            <a:off x="865823" y="4186039"/>
            <a:ext cx="2502218" cy="164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적극적인 소통 유도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5122907" y="3654257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11" name="标题 1"/>
          <p:cNvSpPr txBox="1"/>
          <p:nvPr/>
        </p:nvSpPr>
        <p:spPr>
          <a:xfrm>
            <a:off x="3982084" y="4186039"/>
            <a:ext cx="2502218" cy="164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참여적 분위기 조성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8239169" y="3654257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13" name="标题 1"/>
          <p:cNvSpPr txBox="1"/>
          <p:nvPr/>
        </p:nvSpPr>
        <p:spPr>
          <a:xfrm>
            <a:off x="7098347" y="4186039"/>
            <a:ext cx="2502218" cy="164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피드백 중요성 강조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8020" y="1130300"/>
            <a:ext cx="6751683" cy="13525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“궁금하신 점 있으시면 언제든지 말씀해주세요.”</a:t>
            </a:r>
            <a:endParaRPr kumimoji="1" lang="zh-CN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668020" y="2692667"/>
            <a:ext cx="514063" cy="131413"/>
            <a:chOff x="668020" y="2692667"/>
            <a:chExt cx="514063" cy="131413"/>
          </a:xfrm>
        </p:grpSpPr>
        <p:sp>
          <p:nvSpPr>
            <p:cNvPr id="16" name="标题 1"/>
            <p:cNvSpPr txBox="1"/>
            <p:nvPr/>
          </p:nvSpPr>
          <p:spPr>
            <a:xfrm>
              <a:off x="668020" y="2692667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/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861625" y="2692668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/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1055229" y="2692668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/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accent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9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질문 유도 문구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05654" y="1840182"/>
            <a:ext cx="3287130" cy="23835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61439" y="1688302"/>
            <a:ext cx="3287130" cy="2383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437034" y="1837707"/>
            <a:ext cx="1535942" cy="76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E58A3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90173" y="2583497"/>
            <a:ext cx="2829663" cy="131648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열린 대화 분위기 조성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32529" y="1828849"/>
            <a:ext cx="3287130" cy="23835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88314" y="1676969"/>
            <a:ext cx="3287130" cy="2383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179089" y="1826373"/>
            <a:ext cx="1705580" cy="76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E58A3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17048" y="2607148"/>
            <a:ext cx="2829663" cy="1292836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질문 및 의견 수렴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3101" y="4767966"/>
            <a:ext cx="10845798" cy="81946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여지 열어두기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5892800" y="4605920"/>
            <a:ext cx="4064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  <a:headEnd type="oval"/>
            <a:tailEnd type="oval"/>
          </a:ln>
        </p:spPr>
      </p:cxnSp>
      <p:sp>
        <p:nvSpPr>
          <p:cNvPr id="13" name="标题 1"/>
          <p:cNvSpPr txBox="1"/>
          <p:nvPr/>
        </p:nvSpPr>
        <p:spPr>
          <a:xfrm>
            <a:off x="8359403" y="1828849"/>
            <a:ext cx="3287130" cy="23835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215188" y="1676969"/>
            <a:ext cx="3287130" cy="2383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005963" y="1826373"/>
            <a:ext cx="1705580" cy="76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E58A3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43922" y="2607148"/>
            <a:ext cx="2829663" cy="1292836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전략적 개선 기회 탐색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피드백 반영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2431089"/>
            <a:ext cx="4336629" cy="442691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670278" y="4602248"/>
            <a:ext cx="5784417" cy="95758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“</a:t>
            </a:r>
            <a:r>
              <a:rPr kumimoji="1" lang="ko-KR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성우는 검색되고 있다</a:t>
            </a:r>
            <a:r>
              <a:rPr kumimoji="1" lang="en-US" altLang="ko-KR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. </a:t>
            </a:r>
            <a:r>
              <a:rPr kumimoji="1" lang="ko-KR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그런데 검색된 후엔 성우를 설명하기 부족하다</a:t>
            </a:r>
            <a:r>
              <a:rPr kumimoji="1" lang="en-US" altLang="ko-KR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.”</a:t>
            </a:r>
          </a:p>
          <a:p>
            <a:pPr algn="l">
              <a:lnSpc>
                <a:spcPct val="150000"/>
              </a:lnSpc>
            </a:pPr>
            <a:endParaRPr kumimoji="1" lang="en-US" altLang="ko-KR" sz="14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Poppins"/>
              <a:ea typeface="Poppins"/>
              <a:cs typeface="Poppins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“</a:t>
            </a:r>
            <a:r>
              <a:rPr kumimoji="1" lang="ko-KR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검색은 들어오는 문이다</a:t>
            </a:r>
            <a:r>
              <a:rPr kumimoji="1" lang="en-US" altLang="ko-KR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. </a:t>
            </a:r>
            <a:r>
              <a:rPr kumimoji="1" lang="ko-KR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마케팅은 그 안에서 문을 열고 맞이하는 일이다</a:t>
            </a:r>
            <a:r>
              <a:rPr kumimoji="1" lang="en-US" altLang="ko-KR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.”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5595661" y="1432728"/>
            <a:ext cx="1239897" cy="4773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ko-KR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핵심 정리</a:t>
            </a:r>
            <a:endParaRPr kumimoji="1" lang="zh-CN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928473" y="1507947"/>
            <a:ext cx="4353354" cy="4524553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ko-KR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</a:rPr>
              <a:t>정리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D98D673-1B0E-0CD3-6142-791BE66B624A}"/>
              </a:ext>
            </a:extLst>
          </p:cNvPr>
          <p:cNvSpPr txBox="1"/>
          <p:nvPr/>
        </p:nvSpPr>
        <p:spPr>
          <a:xfrm>
            <a:off x="5595661" y="1943986"/>
            <a:ext cx="5784417" cy="270055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ui-sans-serif"/>
              </a:rPr>
              <a:t> 검색해서 들어온 고객은 누구인가요</a:t>
            </a:r>
            <a:r>
              <a:rPr lang="en-US" altLang="ko-KR" sz="1400" b="0" i="0" dirty="0">
                <a:effectLst/>
                <a:latin typeface="ui-sans-serif"/>
              </a:rPr>
              <a:t>?</a:t>
            </a:r>
            <a:br>
              <a:rPr lang="en-US" altLang="ko-KR" sz="1400" b="0" i="0" dirty="0">
                <a:effectLst/>
                <a:latin typeface="ui-sans-serif"/>
              </a:rPr>
            </a:br>
            <a:r>
              <a:rPr lang="en-US" altLang="ko-KR" sz="1400" b="0" i="0" dirty="0">
                <a:effectLst/>
                <a:latin typeface="ui-sans-serif"/>
              </a:rPr>
              <a:t>→ </a:t>
            </a:r>
            <a:r>
              <a:rPr lang="ko-KR" altLang="en-US" sz="1400" b="0" i="0" dirty="0">
                <a:effectLst/>
                <a:latin typeface="ui-sans-serif"/>
              </a:rPr>
              <a:t>구매 욕구가 있는 ‘뜨거운 고객’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ui-sans-serif"/>
              </a:rPr>
              <a:t> 그런데 어떤 정보를 보나요</a:t>
            </a:r>
            <a:r>
              <a:rPr lang="en-US" altLang="ko-KR" sz="1400" b="0" i="0" dirty="0">
                <a:effectLst/>
                <a:latin typeface="ui-sans-serif"/>
              </a:rPr>
              <a:t>?</a:t>
            </a:r>
            <a:br>
              <a:rPr lang="en-US" altLang="ko-KR" sz="1400" b="0" i="0" dirty="0">
                <a:effectLst/>
                <a:latin typeface="ui-sans-serif"/>
              </a:rPr>
            </a:br>
            <a:r>
              <a:rPr lang="en-US" altLang="ko-KR" sz="1400" b="0" i="0" dirty="0">
                <a:effectLst/>
                <a:latin typeface="ui-sans-serif"/>
              </a:rPr>
              <a:t>→ </a:t>
            </a:r>
            <a:r>
              <a:rPr lang="ko-KR" altLang="en-US" sz="1400" b="0" i="0" dirty="0">
                <a:effectLst/>
                <a:latin typeface="ui-sans-serif"/>
              </a:rPr>
              <a:t>정리되지 않은 홈페이지</a:t>
            </a:r>
            <a:r>
              <a:rPr lang="en-US" altLang="ko-KR" sz="1400" b="0" i="0" dirty="0">
                <a:effectLst/>
                <a:latin typeface="ui-sans-serif"/>
              </a:rPr>
              <a:t>, </a:t>
            </a:r>
            <a:r>
              <a:rPr lang="ko-KR" altLang="en-US" sz="1400" b="0" i="0" dirty="0">
                <a:effectLst/>
                <a:latin typeface="ui-sans-serif"/>
              </a:rPr>
              <a:t>경쟁사 블로그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ui-sans-serif"/>
              </a:rPr>
              <a:t> 어떤 기회를 놓치고 있나요</a:t>
            </a:r>
            <a:r>
              <a:rPr lang="en-US" altLang="ko-KR" sz="1400" b="0" i="0" dirty="0">
                <a:effectLst/>
                <a:latin typeface="ui-sans-serif"/>
              </a:rPr>
              <a:t>?</a:t>
            </a:r>
            <a:br>
              <a:rPr lang="en-US" altLang="ko-KR" sz="1400" b="0" i="0" dirty="0">
                <a:effectLst/>
                <a:latin typeface="ui-sans-serif"/>
              </a:rPr>
            </a:br>
            <a:r>
              <a:rPr lang="en-US" altLang="ko-KR" sz="1400" b="0" i="0" dirty="0">
                <a:effectLst/>
                <a:latin typeface="ui-sans-serif"/>
              </a:rPr>
              <a:t>→ </a:t>
            </a:r>
            <a:r>
              <a:rPr lang="ko-KR" altLang="en-US" sz="1400" b="0" i="0" dirty="0">
                <a:effectLst/>
                <a:latin typeface="ui-sans-serif"/>
              </a:rPr>
              <a:t>후기</a:t>
            </a:r>
            <a:r>
              <a:rPr lang="en-US" altLang="ko-KR" sz="1400" b="0" i="0" dirty="0">
                <a:effectLst/>
                <a:latin typeface="ui-sans-serif"/>
              </a:rPr>
              <a:t>, </a:t>
            </a:r>
            <a:r>
              <a:rPr lang="ko-KR" altLang="en-US" sz="1400" b="0" i="0" dirty="0">
                <a:effectLst/>
                <a:latin typeface="ui-sans-serif"/>
              </a:rPr>
              <a:t>비교</a:t>
            </a:r>
            <a:r>
              <a:rPr lang="en-US" altLang="ko-KR" sz="1400" b="0" i="0" dirty="0">
                <a:effectLst/>
                <a:latin typeface="ui-sans-serif"/>
              </a:rPr>
              <a:t>, </a:t>
            </a:r>
            <a:r>
              <a:rPr lang="ko-KR" altLang="en-US" sz="1400" b="0" i="0" dirty="0">
                <a:effectLst/>
                <a:latin typeface="ui-sans-serif"/>
              </a:rPr>
              <a:t>추천 콘텐츠 부재 → </a:t>
            </a:r>
            <a:r>
              <a:rPr lang="ko-KR" altLang="en-US" sz="1400" b="0" i="0" dirty="0" err="1">
                <a:effectLst/>
                <a:latin typeface="ui-sans-serif"/>
              </a:rPr>
              <a:t>전환률</a:t>
            </a:r>
            <a:r>
              <a:rPr lang="ko-KR" altLang="en-US" sz="1400" b="0" i="0" dirty="0">
                <a:effectLst/>
                <a:latin typeface="ui-sans-serif"/>
              </a:rPr>
              <a:t> 손실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ui-sans-serif"/>
              </a:rPr>
              <a:t> 그래서 우리는 무엇을 해야 하나요</a:t>
            </a:r>
            <a:r>
              <a:rPr lang="en-US" altLang="ko-KR" sz="1400" b="0" i="0" dirty="0">
                <a:effectLst/>
                <a:latin typeface="ui-sans-serif"/>
              </a:rPr>
              <a:t>?</a:t>
            </a:r>
            <a:br>
              <a:rPr lang="en-US" altLang="ko-KR" sz="1400" b="0" i="0" dirty="0">
                <a:effectLst/>
                <a:latin typeface="ui-sans-serif"/>
              </a:rPr>
            </a:br>
            <a:r>
              <a:rPr lang="en-US" altLang="ko-KR" sz="1400" b="0" i="0" dirty="0">
                <a:effectLst/>
                <a:latin typeface="ui-sans-serif"/>
              </a:rPr>
              <a:t>→ </a:t>
            </a:r>
            <a:r>
              <a:rPr lang="ko-KR" altLang="en-US" sz="1400" b="0" i="0" dirty="0">
                <a:effectLst/>
                <a:latin typeface="ui-sans-serif"/>
              </a:rPr>
              <a:t>검색된 고객을 </a:t>
            </a:r>
            <a:r>
              <a:rPr lang="ko-KR" altLang="en-US" sz="1400" b="1" i="0" dirty="0">
                <a:effectLst/>
                <a:latin typeface="ui-sans-serif"/>
              </a:rPr>
              <a:t>설득하는 콘텐츠</a:t>
            </a:r>
            <a:r>
              <a:rPr lang="en-US" altLang="ko-KR" sz="1400" b="0" i="0" dirty="0">
                <a:effectLst/>
                <a:latin typeface="ui-sans-serif"/>
              </a:rPr>
              <a:t>, </a:t>
            </a:r>
            <a:r>
              <a:rPr lang="ko-KR" altLang="en-US" sz="1400" b="1" i="0" dirty="0">
                <a:effectLst/>
                <a:latin typeface="ui-sans-serif"/>
              </a:rPr>
              <a:t>브랜드 신뢰 구조</a:t>
            </a:r>
            <a:r>
              <a:rPr lang="ko-KR" altLang="en-US" sz="1400" b="0" i="0" dirty="0">
                <a:effectLst/>
                <a:latin typeface="ui-sans-serif"/>
              </a:rPr>
              <a:t>가 필요합니다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alphaModFix/>
          </a:blip>
          <a:srcRect l="24813" t="8379" r="765" b="4078"/>
          <a:stretch>
            <a:fillRect/>
          </a:stretch>
        </p:blipFill>
        <p:spPr>
          <a:xfrm>
            <a:off x="5238750" y="1105124"/>
            <a:ext cx="6953250" cy="4967570"/>
          </a:xfrm>
          <a:custGeom>
            <a:avLst/>
            <a:gdLst>
              <a:gd name="connsiteX0" fmla="*/ 0 w 6953250"/>
              <a:gd name="connsiteY0" fmla="*/ 0 h 4967570"/>
              <a:gd name="connsiteX1" fmla="*/ 6953250 w 6953250"/>
              <a:gd name="connsiteY1" fmla="*/ 0 h 4967570"/>
              <a:gd name="connsiteX2" fmla="*/ 6953250 w 6953250"/>
              <a:gd name="connsiteY2" fmla="*/ 4967570 h 4967570"/>
              <a:gd name="connsiteX3" fmla="*/ 0 w 6953250"/>
              <a:gd name="connsiteY3" fmla="*/ 4967570 h 4967570"/>
            </a:gdLst>
            <a:ahLst/>
            <a:cxnLst/>
            <a:rect l="l" t="t" r="r" b="b"/>
            <a:pathLst>
              <a:path w="6953250" h="4967570">
                <a:moveTo>
                  <a:pt x="0" y="0"/>
                </a:moveTo>
                <a:lnTo>
                  <a:pt x="6953250" y="0"/>
                </a:lnTo>
                <a:lnTo>
                  <a:pt x="6953250" y="4967570"/>
                </a:lnTo>
                <a:lnTo>
                  <a:pt x="0" y="496757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604493" y="1102520"/>
            <a:ext cx="1349702" cy="4967570"/>
          </a:xfrm>
          <a:custGeom>
            <a:avLst/>
            <a:gdLst>
              <a:gd name="connsiteX0" fmla="*/ 1349701 w 1349702"/>
              <a:gd name="connsiteY0" fmla="*/ 0 h 4967570"/>
              <a:gd name="connsiteX1" fmla="*/ 1349702 w 1349702"/>
              <a:gd name="connsiteY1" fmla="*/ 0 h 4967570"/>
              <a:gd name="connsiteX2" fmla="*/ 1 w 1349702"/>
              <a:gd name="connsiteY2" fmla="*/ 4967570 h 4967570"/>
              <a:gd name="connsiteX3" fmla="*/ 0 w 1349702"/>
              <a:gd name="connsiteY3" fmla="*/ 4967570 h 4967570"/>
              <a:gd name="connsiteX4" fmla="*/ 1349701 w 1349702"/>
              <a:gd name="connsiteY4" fmla="*/ 0 h 4967570"/>
            </a:gdLst>
            <a:ahLst/>
            <a:cxnLst/>
            <a:rect l="l" t="t" r="r" b="b"/>
            <a:pathLst>
              <a:path w="1349702" h="4967570">
                <a:moveTo>
                  <a:pt x="1349701" y="0"/>
                </a:moveTo>
                <a:lnTo>
                  <a:pt x="1349702" y="0"/>
                </a:lnTo>
                <a:lnTo>
                  <a:pt x="1" y="4967570"/>
                </a:lnTo>
                <a:lnTo>
                  <a:pt x="0" y="4967570"/>
                </a:lnTo>
                <a:lnTo>
                  <a:pt x="1349701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035174" y="1102520"/>
            <a:ext cx="1349702" cy="4967570"/>
          </a:xfrm>
          <a:custGeom>
            <a:avLst/>
            <a:gdLst>
              <a:gd name="connsiteX0" fmla="*/ 1349701 w 1349702"/>
              <a:gd name="connsiteY0" fmla="*/ 0 h 4967570"/>
              <a:gd name="connsiteX1" fmla="*/ 1349702 w 1349702"/>
              <a:gd name="connsiteY1" fmla="*/ 0 h 4967570"/>
              <a:gd name="connsiteX2" fmla="*/ 1 w 1349702"/>
              <a:gd name="connsiteY2" fmla="*/ 4967570 h 4967570"/>
              <a:gd name="connsiteX3" fmla="*/ 0 w 1349702"/>
              <a:gd name="connsiteY3" fmla="*/ 4967570 h 4967570"/>
              <a:gd name="connsiteX4" fmla="*/ 1349701 w 1349702"/>
              <a:gd name="connsiteY4" fmla="*/ 0 h 4967570"/>
            </a:gdLst>
            <a:ahLst/>
            <a:cxnLst/>
            <a:rect l="l" t="t" r="r" b="b"/>
            <a:pathLst>
              <a:path w="1349702" h="4967570">
                <a:moveTo>
                  <a:pt x="1349701" y="0"/>
                </a:moveTo>
                <a:lnTo>
                  <a:pt x="1349702" y="0"/>
                </a:lnTo>
                <a:lnTo>
                  <a:pt x="1" y="4967570"/>
                </a:lnTo>
                <a:lnTo>
                  <a:pt x="0" y="4967570"/>
                </a:lnTo>
                <a:lnTo>
                  <a:pt x="1349701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63759" y="1102520"/>
            <a:ext cx="1771385" cy="4967570"/>
          </a:xfrm>
          <a:custGeom>
            <a:avLst/>
            <a:gdLst>
              <a:gd name="connsiteX0" fmla="*/ 1349701 w 1771385"/>
              <a:gd name="connsiteY0" fmla="*/ 0 h 4967570"/>
              <a:gd name="connsiteX1" fmla="*/ 1771385 w 1771385"/>
              <a:gd name="connsiteY1" fmla="*/ 0 h 4967570"/>
              <a:gd name="connsiteX2" fmla="*/ 421684 w 1771385"/>
              <a:gd name="connsiteY2" fmla="*/ 4967570 h 4967570"/>
              <a:gd name="connsiteX3" fmla="*/ 0 w 1771385"/>
              <a:gd name="connsiteY3" fmla="*/ 4967570 h 4967570"/>
              <a:gd name="connsiteX4" fmla="*/ 1349701 w 1771385"/>
              <a:gd name="connsiteY4" fmla="*/ 0 h 4967570"/>
            </a:gdLst>
            <a:ahLst/>
            <a:cxnLst/>
            <a:rect l="l" t="t" r="r" b="b"/>
            <a:pathLst>
              <a:path w="1771385" h="4967570">
                <a:moveTo>
                  <a:pt x="1349701" y="0"/>
                </a:moveTo>
                <a:lnTo>
                  <a:pt x="1771385" y="0"/>
                </a:lnTo>
                <a:lnTo>
                  <a:pt x="421684" y="4967570"/>
                </a:lnTo>
                <a:lnTo>
                  <a:pt x="0" y="4967570"/>
                </a:lnTo>
                <a:lnTo>
                  <a:pt x="1349701" y="0"/>
                </a:lnTo>
                <a:close/>
              </a:path>
            </a:pathLst>
          </a:custGeom>
          <a:solidFill>
            <a:schemeClr val="accent1">
              <a:lumMod val="50000"/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585444" y="1102520"/>
            <a:ext cx="1780381" cy="4967570"/>
          </a:xfrm>
          <a:custGeom>
            <a:avLst/>
            <a:gdLst>
              <a:gd name="connsiteX0" fmla="*/ 1349701 w 1780381"/>
              <a:gd name="connsiteY0" fmla="*/ 0 h 4967570"/>
              <a:gd name="connsiteX1" fmla="*/ 1358696 w 1780381"/>
              <a:gd name="connsiteY1" fmla="*/ 0 h 4967570"/>
              <a:gd name="connsiteX2" fmla="*/ 1776997 w 1780381"/>
              <a:gd name="connsiteY2" fmla="*/ 0 h 4967570"/>
              <a:gd name="connsiteX3" fmla="*/ 1780381 w 1780381"/>
              <a:gd name="connsiteY3" fmla="*/ 0 h 4967570"/>
              <a:gd name="connsiteX4" fmla="*/ 430680 w 1780381"/>
              <a:gd name="connsiteY4" fmla="*/ 4967570 h 4967570"/>
              <a:gd name="connsiteX5" fmla="*/ 427296 w 1780381"/>
              <a:gd name="connsiteY5" fmla="*/ 4967570 h 4967570"/>
              <a:gd name="connsiteX6" fmla="*/ 8996 w 1780381"/>
              <a:gd name="connsiteY6" fmla="*/ 4967570 h 4967570"/>
              <a:gd name="connsiteX7" fmla="*/ 0 w 1780381"/>
              <a:gd name="connsiteY7" fmla="*/ 4967570 h 4967570"/>
              <a:gd name="connsiteX8" fmla="*/ 1349701 w 1780381"/>
              <a:gd name="connsiteY8" fmla="*/ 0 h 4967570"/>
            </a:gdLst>
            <a:ahLst/>
            <a:cxnLst/>
            <a:rect l="l" t="t" r="r" b="b"/>
            <a:pathLst>
              <a:path w="1780381" h="4967570">
                <a:moveTo>
                  <a:pt x="1349701" y="0"/>
                </a:moveTo>
                <a:lnTo>
                  <a:pt x="1358696" y="0"/>
                </a:lnTo>
                <a:lnTo>
                  <a:pt x="1776997" y="0"/>
                </a:lnTo>
                <a:lnTo>
                  <a:pt x="1780381" y="0"/>
                </a:lnTo>
                <a:lnTo>
                  <a:pt x="430680" y="4967570"/>
                </a:lnTo>
                <a:lnTo>
                  <a:pt x="427296" y="4967570"/>
                </a:lnTo>
                <a:lnTo>
                  <a:pt x="8996" y="4967570"/>
                </a:lnTo>
                <a:lnTo>
                  <a:pt x="0" y="4967570"/>
                </a:lnTo>
                <a:lnTo>
                  <a:pt x="1349701" y="0"/>
                </a:lnTo>
                <a:close/>
              </a:path>
            </a:pathLst>
          </a:custGeom>
          <a:solidFill>
            <a:schemeClr val="accent2"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016125" y="1102520"/>
            <a:ext cx="1776998" cy="4967570"/>
          </a:xfrm>
          <a:custGeom>
            <a:avLst/>
            <a:gdLst>
              <a:gd name="connsiteX0" fmla="*/ 1349701 w 1776998"/>
              <a:gd name="connsiteY0" fmla="*/ 0 h 4967570"/>
              <a:gd name="connsiteX1" fmla="*/ 1776998 w 1776998"/>
              <a:gd name="connsiteY1" fmla="*/ 0 h 4967570"/>
              <a:gd name="connsiteX2" fmla="*/ 427298 w 1776998"/>
              <a:gd name="connsiteY2" fmla="*/ 4967570 h 4967570"/>
              <a:gd name="connsiteX3" fmla="*/ 0 w 1776998"/>
              <a:gd name="connsiteY3" fmla="*/ 4967570 h 4967570"/>
              <a:gd name="connsiteX4" fmla="*/ 1349701 w 1776998"/>
              <a:gd name="connsiteY4" fmla="*/ 0 h 4967570"/>
            </a:gdLst>
            <a:ahLst/>
            <a:cxnLst/>
            <a:rect l="l" t="t" r="r" b="b"/>
            <a:pathLst>
              <a:path w="1776998" h="4967570">
                <a:moveTo>
                  <a:pt x="1349701" y="0"/>
                </a:moveTo>
                <a:lnTo>
                  <a:pt x="1776998" y="0"/>
                </a:lnTo>
                <a:lnTo>
                  <a:pt x="427298" y="4967570"/>
                </a:lnTo>
                <a:lnTo>
                  <a:pt x="0" y="4967570"/>
                </a:lnTo>
                <a:lnTo>
                  <a:pt x="1349701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V="1">
            <a:off x="0" y="713800"/>
            <a:ext cx="7647298" cy="5521900"/>
          </a:xfrm>
          <a:custGeom>
            <a:avLst/>
            <a:gdLst>
              <a:gd name="connsiteX0" fmla="*/ 0 w 7647298"/>
              <a:gd name="connsiteY0" fmla="*/ 5521900 h 5521900"/>
              <a:gd name="connsiteX1" fmla="*/ 7647298 w 7647298"/>
              <a:gd name="connsiteY1" fmla="*/ 5521900 h 5521900"/>
              <a:gd name="connsiteX2" fmla="*/ 6153348 w 7647298"/>
              <a:gd name="connsiteY2" fmla="*/ 0 h 5521900"/>
              <a:gd name="connsiteX3" fmla="*/ 0 w 7647298"/>
              <a:gd name="connsiteY3" fmla="*/ 0 h 5521900"/>
            </a:gdLst>
            <a:ahLst/>
            <a:cxnLst/>
            <a:rect l="l" t="t" r="r" b="b"/>
            <a:pathLst>
              <a:path w="7647298" h="5521900">
                <a:moveTo>
                  <a:pt x="0" y="5521900"/>
                </a:moveTo>
                <a:lnTo>
                  <a:pt x="7647298" y="5521900"/>
                </a:lnTo>
                <a:lnTo>
                  <a:pt x="615334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69790" y="2369173"/>
            <a:ext cx="5300317" cy="15964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5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Thanks for your </a:t>
            </a:r>
          </a:p>
          <a:p>
            <a:pPr algn="l">
              <a:lnSpc>
                <a:spcPct val="130000"/>
              </a:lnSpc>
            </a:pPr>
            <a:r>
              <a:rPr kumimoji="1" lang="en-US" altLang="zh-CN" sz="45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attention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006316" y="4361564"/>
            <a:ext cx="4502038" cy="400110"/>
          </a:xfrm>
          <a:prstGeom prst="parallelogram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dirty="0"/>
              <a:t>- END -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 rot="1076335">
            <a:off x="7370" y="569475"/>
            <a:ext cx="454497" cy="2664282"/>
          </a:xfrm>
          <a:custGeom>
            <a:avLst/>
            <a:gdLst>
              <a:gd name="connsiteX0" fmla="*/ 33374 w 454497"/>
              <a:gd name="connsiteY0" fmla="*/ 136335 h 2664282"/>
              <a:gd name="connsiteX1" fmla="*/ 454497 w 454497"/>
              <a:gd name="connsiteY1" fmla="*/ 0 h 2664282"/>
              <a:gd name="connsiteX2" fmla="*/ 387666 w 454497"/>
              <a:gd name="connsiteY2" fmla="*/ 2664282 h 2664282"/>
              <a:gd name="connsiteX3" fmla="*/ 0 w 454497"/>
              <a:gd name="connsiteY3" fmla="*/ 1466827 h 2664282"/>
            </a:gdLst>
            <a:ahLst/>
            <a:cxnLst/>
            <a:rect l="l" t="t" r="r" b="b"/>
            <a:pathLst>
              <a:path w="454497" h="2664282">
                <a:moveTo>
                  <a:pt x="33374" y="136335"/>
                </a:moveTo>
                <a:lnTo>
                  <a:pt x="454497" y="0"/>
                </a:lnTo>
                <a:lnTo>
                  <a:pt x="387666" y="2664282"/>
                </a:lnTo>
                <a:lnTo>
                  <a:pt x="0" y="1466827"/>
                </a:lnTo>
                <a:close/>
              </a:path>
            </a:pathLst>
          </a:custGeom>
          <a:solidFill>
            <a:schemeClr val="bg1"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38274" y="2783246"/>
            <a:ext cx="2518412" cy="2171044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780K+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851911" y="2225184"/>
            <a:ext cx="1294704" cy="1116124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737736" y="3310706"/>
            <a:ext cx="1294704" cy="1116124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851911" y="4396228"/>
            <a:ext cx="1294704" cy="1116124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264635" y="2533283"/>
            <a:ext cx="469255" cy="46932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151897" y="3653081"/>
            <a:ext cx="477378" cy="46197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229974" y="4686300"/>
            <a:ext cx="535980" cy="53598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3204375" y="2783248"/>
            <a:ext cx="657061" cy="2171042"/>
          </a:xfrm>
          <a:custGeom>
            <a:avLst/>
            <a:gdLst>
              <a:gd name="connsiteX0" fmla="*/ 542761 w 657061"/>
              <a:gd name="connsiteY0" fmla="*/ 0 h 2171042"/>
              <a:gd name="connsiteX1" fmla="*/ 657061 w 657061"/>
              <a:gd name="connsiteY1" fmla="*/ 0 h 2171042"/>
              <a:gd name="connsiteX2" fmla="*/ 114300 w 657061"/>
              <a:gd name="connsiteY2" fmla="*/ 1085521 h 2171042"/>
              <a:gd name="connsiteX3" fmla="*/ 657061 w 657061"/>
              <a:gd name="connsiteY3" fmla="*/ 2171042 h 2171042"/>
              <a:gd name="connsiteX4" fmla="*/ 542761 w 657061"/>
              <a:gd name="connsiteY4" fmla="*/ 2171042 h 2171042"/>
              <a:gd name="connsiteX5" fmla="*/ 0 w 657061"/>
              <a:gd name="connsiteY5" fmla="*/ 1085521 h 2171042"/>
            </a:gdLst>
            <a:ahLst/>
            <a:cxnLst/>
            <a:rect l="l" t="t" r="r" b="b"/>
            <a:pathLst>
              <a:path w="657061" h="2171042">
                <a:moveTo>
                  <a:pt x="542761" y="0"/>
                </a:moveTo>
                <a:lnTo>
                  <a:pt x="657061" y="0"/>
                </a:lnTo>
                <a:lnTo>
                  <a:pt x="114300" y="1085521"/>
                </a:lnTo>
                <a:lnTo>
                  <a:pt x="657061" y="2171042"/>
                </a:lnTo>
                <a:lnTo>
                  <a:pt x="542761" y="2171042"/>
                </a:lnTo>
                <a:lnTo>
                  <a:pt x="0" y="1085521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680560" y="2306185"/>
            <a:ext cx="45974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제안자의 경력 요약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680560" y="2583184"/>
            <a:ext cx="4591200" cy="7911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미소참에서 3~4년 마케팅 경력
매경 기자 활동 경험
현재 개발자로서의 역할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82715" y="3511531"/>
            <a:ext cx="47371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제안의 계기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82713" y="3788530"/>
            <a:ext cx="4743163" cy="7911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성우출판사와의 인연
마케팅 전략의 필요성 인식
브랜드 성장에 대한 비전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80560" y="4677291"/>
            <a:ext cx="45974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포부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80560" y="4954290"/>
            <a:ext cx="4591200" cy="7911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“마케팅 전략부터 실행까지 책임지겠다”는 포부
고객과의 신뢰 구축
지속 가능한 성장 추구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제안자 소개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03534" y="1290233"/>
            <a:ext cx="3411652" cy="4683933"/>
          </a:xfrm>
          <a:prstGeom prst="roundRect">
            <a:avLst>
              <a:gd name="adj" fmla="val 4436"/>
            </a:avLst>
          </a:prstGeom>
          <a:solidFill>
            <a:schemeClr val="bg1"/>
          </a:solidFill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96705" y="3793371"/>
            <a:ext cx="3025310" cy="220536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시각적 요소로 이해도 향상
핵심 경력 포인트 강조
미래 비전 제시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96705" y="3262743"/>
            <a:ext cx="3022600" cy="31364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E58A3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경력 요약 인포그래픽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53383" y="1645594"/>
            <a:ext cx="1311954" cy="131195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47257" y="1960278"/>
            <a:ext cx="724206" cy="68258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02763" y="1290233"/>
            <a:ext cx="3411652" cy="4683933"/>
          </a:xfrm>
          <a:prstGeom prst="roundRect">
            <a:avLst>
              <a:gd name="adj" fmla="val 443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95934" y="3793371"/>
            <a:ext cx="3025310" cy="21369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제안서의 첫인상 강화
브랜드 이미지와 연계
전문성 표현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95934" y="3262743"/>
            <a:ext cx="3022600" cy="31364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타이틀 사진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452612" y="1645594"/>
            <a:ext cx="1311954" cy="13119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01991" y="1290233"/>
            <a:ext cx="3411652" cy="4683933"/>
          </a:xfrm>
          <a:prstGeom prst="roundRect">
            <a:avLst>
              <a:gd name="adj" fmla="val 4436"/>
            </a:avLst>
          </a:prstGeom>
          <a:solidFill>
            <a:schemeClr val="bg1"/>
          </a:solidFill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95162" y="3793371"/>
            <a:ext cx="3025310" cy="21369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제안자의 신뢰성 부각
연락처 및 소속 정보 제공
개인 브랜드 강화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295162" y="3262743"/>
            <a:ext cx="3009900" cy="31364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E58A3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명함 이미지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151840" y="1645594"/>
            <a:ext cx="1311954" cy="131195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793362" y="1941569"/>
            <a:ext cx="630455" cy="720001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447817" y="1941569"/>
            <a:ext cx="720001" cy="720001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자료 제안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145748" y="1390650"/>
            <a:ext cx="8046252" cy="4076700"/>
          </a:xfrm>
          <a:custGeom>
            <a:avLst/>
            <a:gdLst>
              <a:gd name="connsiteX0" fmla="*/ 1790690 w 8046252"/>
              <a:gd name="connsiteY0" fmla="*/ 0 h 4076700"/>
              <a:gd name="connsiteX1" fmla="*/ 8046252 w 8046252"/>
              <a:gd name="connsiteY1" fmla="*/ 0 h 4076700"/>
              <a:gd name="connsiteX2" fmla="*/ 8046252 w 8046252"/>
              <a:gd name="connsiteY2" fmla="*/ 4076700 h 4076700"/>
              <a:gd name="connsiteX3" fmla="*/ 0 w 8046252"/>
              <a:gd name="connsiteY3" fmla="*/ 4076700 h 4076700"/>
            </a:gdLst>
            <a:ahLst/>
            <a:cxnLst/>
            <a:rect l="l" t="t" r="r" b="b"/>
            <a:pathLst>
              <a:path w="8046252" h="4076700">
                <a:moveTo>
                  <a:pt x="1790690" y="0"/>
                </a:moveTo>
                <a:lnTo>
                  <a:pt x="8046252" y="0"/>
                </a:lnTo>
                <a:lnTo>
                  <a:pt x="8046252" y="4076700"/>
                </a:lnTo>
                <a:lnTo>
                  <a:pt x="0" y="40767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143263" y="12085"/>
            <a:ext cx="2346166" cy="30637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3531943" y="0"/>
            <a:ext cx="3365273" cy="6858000"/>
          </a:xfrm>
          <a:custGeom>
            <a:avLst/>
            <a:gdLst>
              <a:gd name="connsiteX0" fmla="*/ 3001011 w 3365273"/>
              <a:gd name="connsiteY0" fmla="*/ 6858000 h 6858000"/>
              <a:gd name="connsiteX1" fmla="*/ 3365273 w 3365273"/>
              <a:gd name="connsiteY1" fmla="*/ 6858000 h 6858000"/>
              <a:gd name="connsiteX2" fmla="*/ 364262 w 3365273"/>
              <a:gd name="connsiteY2" fmla="*/ 0 h 6858000"/>
              <a:gd name="connsiteX3" fmla="*/ 0 w 3365273"/>
              <a:gd name="connsiteY3" fmla="*/ 0 h 6858000"/>
              <a:gd name="connsiteX4" fmla="*/ 3001011 w 3365273"/>
              <a:gd name="connsiteY4" fmla="*/ 6858000 h 6858000"/>
            </a:gdLst>
            <a:ahLst/>
            <a:cxnLst/>
            <a:rect l="l" t="t" r="r" b="b"/>
            <a:pathLst>
              <a:path w="3365273" h="6858000">
                <a:moveTo>
                  <a:pt x="3001011" y="6858000"/>
                </a:moveTo>
                <a:lnTo>
                  <a:pt x="3365273" y="6858000"/>
                </a:lnTo>
                <a:lnTo>
                  <a:pt x="364262" y="0"/>
                </a:lnTo>
                <a:lnTo>
                  <a:pt x="0" y="0"/>
                </a:lnTo>
                <a:lnTo>
                  <a:pt x="3001011" y="6858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alphaModFix/>
          </a:blip>
          <a:srcRect l="42430" t="2822" r="520" b="2822"/>
          <a:stretch>
            <a:fillRect/>
          </a:stretch>
        </p:blipFill>
        <p:spPr>
          <a:xfrm>
            <a:off x="0" y="0"/>
            <a:ext cx="6560666" cy="6858000"/>
          </a:xfrm>
          <a:custGeom>
            <a:avLst/>
            <a:gdLst>
              <a:gd name="connsiteX0" fmla="*/ 0 w 6560666"/>
              <a:gd name="connsiteY0" fmla="*/ 0 h 6858000"/>
              <a:gd name="connsiteX1" fmla="*/ 6560666 w 6560666"/>
              <a:gd name="connsiteY1" fmla="*/ 0 h 6858000"/>
              <a:gd name="connsiteX2" fmla="*/ 3548920 w 6560666"/>
              <a:gd name="connsiteY2" fmla="*/ 6858000 h 6858000"/>
              <a:gd name="connsiteX3" fmla="*/ 0 w 6560666"/>
              <a:gd name="connsiteY3" fmla="*/ 6858000 h 6858000"/>
            </a:gdLst>
            <a:ahLst/>
            <a:cxnLst/>
            <a:rect l="l" t="t" r="r" b="b"/>
            <a:pathLst>
              <a:path w="6560666" h="6858000">
                <a:moveTo>
                  <a:pt x="0" y="0"/>
                </a:moveTo>
                <a:lnTo>
                  <a:pt x="6560666" y="0"/>
                </a:lnTo>
                <a:lnTo>
                  <a:pt x="354892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089650" y="3348237"/>
            <a:ext cx="5457825" cy="18072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Problem – 성우출판사의 현재 마케팅 문제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36600" y="1574800"/>
            <a:ext cx="1574800" cy="1574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533900" y="1549400"/>
            <a:ext cx="1600200" cy="1600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8331200" y="1536700"/>
            <a:ext cx="1612900" cy="1612900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660400" y="3359259"/>
            <a:ext cx="3264145" cy="2465254"/>
          </a:xfrm>
          <a:prstGeom prst="roundRect">
            <a:avLst>
              <a:gd name="adj" fmla="val 7649"/>
            </a:avLst>
          </a:prstGeom>
          <a:solidFill>
            <a:schemeClr val="bg1">
              <a:lumMod val="95000"/>
              <a:alpha val="90000"/>
            </a:scheme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32208" y="2759324"/>
            <a:ext cx="1570436" cy="394613"/>
          </a:xfrm>
          <a:prstGeom prst="roundRect">
            <a:avLst>
              <a:gd name="adj" fmla="val 1821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w="57150" cap="rnd">
            <a:noFill/>
            <a:round/>
          </a:ln>
          <a:effectLst>
            <a:outerShdw blurRad="50800" dist="50800" dir="5400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Part 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67520" y="3440356"/>
            <a:ext cx="2880000" cy="66932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소비자 검색 패턴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7520" y="4214456"/>
            <a:ext cx="2880000" cy="1508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브랜드명 중심 검색
시리즈명 검색 비중
검색 최적화 필요성 인식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57578" y="3359259"/>
            <a:ext cx="3264145" cy="2465254"/>
          </a:xfrm>
          <a:prstGeom prst="roundRect">
            <a:avLst>
              <a:gd name="adj" fmla="val 7649"/>
            </a:avLst>
          </a:prstGeom>
          <a:solidFill>
            <a:schemeClr val="bg1">
              <a:lumMod val="95000"/>
              <a:alpha val="90000"/>
            </a:scheme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29386" y="2759323"/>
            <a:ext cx="1570437" cy="394613"/>
          </a:xfrm>
          <a:prstGeom prst="roundRect">
            <a:avLst>
              <a:gd name="adj" fmla="val 15424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2700000" scaled="0"/>
          </a:gradFill>
          <a:ln w="57150" cap="rnd">
            <a:noFill/>
            <a:round/>
          </a:ln>
          <a:effectLst>
            <a:outerShdw blurRad="50800" dist="50800" dir="5400000" algn="ctr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Part 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64698" y="3440356"/>
            <a:ext cx="2880000" cy="66932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검색 노출 약점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64698" y="4214456"/>
            <a:ext cx="2880000" cy="1508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성우출판사 검색 노출 부족
브랜드 인지도 부족 문제
경쟁사 대비 약점 분석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254755" y="3359259"/>
            <a:ext cx="3264145" cy="2465254"/>
          </a:xfrm>
          <a:prstGeom prst="roundRect">
            <a:avLst>
              <a:gd name="adj" fmla="val 7649"/>
            </a:avLst>
          </a:prstGeom>
          <a:solidFill>
            <a:schemeClr val="bg1">
              <a:lumMod val="95000"/>
              <a:alpha val="90000"/>
            </a:scheme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26563" y="2759323"/>
            <a:ext cx="1570437" cy="394613"/>
          </a:xfrm>
          <a:prstGeom prst="roundRect">
            <a:avLst>
              <a:gd name="adj" fmla="val 15424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w="57150" cap="rnd">
            <a:noFill/>
            <a:round/>
          </a:ln>
          <a:effectLst>
            <a:outerShdw blurRad="50800" dist="50800" dir="5400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Part 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61875" y="3440356"/>
            <a:ext cx="2880000" cy="66932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홈페이지 구조 혼란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61875" y="4214456"/>
            <a:ext cx="2880000" cy="1508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사용자 경험 문제
정보 접근성 저하
카페/블로그/SNS 비활성화 문제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유아전집 소비자의 검색 구조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41000"/>
                </a:schemeClr>
              </a:gs>
              <a:gs pos="68000">
                <a:schemeClr val="bg1"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8100000">
            <a:off x="660400" y="1547937"/>
            <a:ext cx="3265072" cy="3265074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98491" y="4927572"/>
            <a:ext cx="788890" cy="788890"/>
          </a:xfrm>
          <a:prstGeom prst="ellipse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090779" y="5119862"/>
            <a:ext cx="404314" cy="40431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32788" y="2492508"/>
            <a:ext cx="2520296" cy="1742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성우와 경쟁사 분석
검색 결과 시각적 제시
문제점 부각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2788" y="2125877"/>
            <a:ext cx="2520296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네이버 검색 결과 비교 캡처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100000">
            <a:off x="4457114" y="1547938"/>
            <a:ext cx="3265072" cy="3265074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695205" y="4927572"/>
            <a:ext cx="788890" cy="788890"/>
          </a:xfrm>
          <a:prstGeom prst="ellipse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887493" y="5135009"/>
            <a:ext cx="404314" cy="374018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29502" y="2492508"/>
            <a:ext cx="2520296" cy="1742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사용자 불편 경험 시각화
문제 해결 필요성 강조
경쟁사 대비 비교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829502" y="2125878"/>
            <a:ext cx="2520296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홈페이지 문제점 화면 예시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8100000">
            <a:off x="8253828" y="1547938"/>
            <a:ext cx="3265072" cy="3265074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491919" y="4927573"/>
            <a:ext cx="788890" cy="788890"/>
          </a:xfrm>
          <a:prstGeom prst="ellipse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684207" y="5154806"/>
            <a:ext cx="404314" cy="334424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626216" y="2492508"/>
            <a:ext cx="2520296" cy="1742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유입 경로 시각화
소비자 행동 분석
마케팅 전략 방향 설정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626216" y="2125878"/>
            <a:ext cx="2520296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'검색 유입 구조' 흐름도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자료 제안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145748" y="1390650"/>
            <a:ext cx="8046252" cy="4076700"/>
          </a:xfrm>
          <a:custGeom>
            <a:avLst/>
            <a:gdLst>
              <a:gd name="connsiteX0" fmla="*/ 1790690 w 8046252"/>
              <a:gd name="connsiteY0" fmla="*/ 0 h 4076700"/>
              <a:gd name="connsiteX1" fmla="*/ 8046252 w 8046252"/>
              <a:gd name="connsiteY1" fmla="*/ 0 h 4076700"/>
              <a:gd name="connsiteX2" fmla="*/ 8046252 w 8046252"/>
              <a:gd name="connsiteY2" fmla="*/ 4076700 h 4076700"/>
              <a:gd name="connsiteX3" fmla="*/ 0 w 8046252"/>
              <a:gd name="connsiteY3" fmla="*/ 4076700 h 4076700"/>
            </a:gdLst>
            <a:ahLst/>
            <a:cxnLst/>
            <a:rect l="l" t="t" r="r" b="b"/>
            <a:pathLst>
              <a:path w="8046252" h="4076700">
                <a:moveTo>
                  <a:pt x="1790690" y="0"/>
                </a:moveTo>
                <a:lnTo>
                  <a:pt x="8046252" y="0"/>
                </a:lnTo>
                <a:lnTo>
                  <a:pt x="8046252" y="4076700"/>
                </a:lnTo>
                <a:lnTo>
                  <a:pt x="0" y="40767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143263" y="12085"/>
            <a:ext cx="2346166" cy="30637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3531943" y="0"/>
            <a:ext cx="3365273" cy="6858000"/>
          </a:xfrm>
          <a:custGeom>
            <a:avLst/>
            <a:gdLst>
              <a:gd name="connsiteX0" fmla="*/ 3001011 w 3365273"/>
              <a:gd name="connsiteY0" fmla="*/ 6858000 h 6858000"/>
              <a:gd name="connsiteX1" fmla="*/ 3365273 w 3365273"/>
              <a:gd name="connsiteY1" fmla="*/ 6858000 h 6858000"/>
              <a:gd name="connsiteX2" fmla="*/ 364262 w 3365273"/>
              <a:gd name="connsiteY2" fmla="*/ 0 h 6858000"/>
              <a:gd name="connsiteX3" fmla="*/ 0 w 3365273"/>
              <a:gd name="connsiteY3" fmla="*/ 0 h 6858000"/>
              <a:gd name="connsiteX4" fmla="*/ 3001011 w 3365273"/>
              <a:gd name="connsiteY4" fmla="*/ 6858000 h 6858000"/>
            </a:gdLst>
            <a:ahLst/>
            <a:cxnLst/>
            <a:rect l="l" t="t" r="r" b="b"/>
            <a:pathLst>
              <a:path w="3365273" h="6858000">
                <a:moveTo>
                  <a:pt x="3001011" y="6858000"/>
                </a:moveTo>
                <a:lnTo>
                  <a:pt x="3365273" y="6858000"/>
                </a:lnTo>
                <a:lnTo>
                  <a:pt x="364262" y="0"/>
                </a:lnTo>
                <a:lnTo>
                  <a:pt x="0" y="0"/>
                </a:lnTo>
                <a:lnTo>
                  <a:pt x="3001011" y="6858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alphaModFix/>
          </a:blip>
          <a:srcRect l="42430" t="2822" r="520" b="2822"/>
          <a:stretch>
            <a:fillRect/>
          </a:stretch>
        </p:blipFill>
        <p:spPr>
          <a:xfrm>
            <a:off x="0" y="0"/>
            <a:ext cx="6560666" cy="6858000"/>
          </a:xfrm>
          <a:custGeom>
            <a:avLst/>
            <a:gdLst>
              <a:gd name="connsiteX0" fmla="*/ 0 w 6560666"/>
              <a:gd name="connsiteY0" fmla="*/ 0 h 6858000"/>
              <a:gd name="connsiteX1" fmla="*/ 6560666 w 6560666"/>
              <a:gd name="connsiteY1" fmla="*/ 0 h 6858000"/>
              <a:gd name="connsiteX2" fmla="*/ 3548920 w 6560666"/>
              <a:gd name="connsiteY2" fmla="*/ 6858000 h 6858000"/>
              <a:gd name="connsiteX3" fmla="*/ 0 w 6560666"/>
              <a:gd name="connsiteY3" fmla="*/ 6858000 h 6858000"/>
            </a:gdLst>
            <a:ahLst/>
            <a:cxnLst/>
            <a:rect l="l" t="t" r="r" b="b"/>
            <a:pathLst>
              <a:path w="6560666" h="6858000">
                <a:moveTo>
                  <a:pt x="0" y="0"/>
                </a:moveTo>
                <a:lnTo>
                  <a:pt x="6560666" y="0"/>
                </a:lnTo>
                <a:lnTo>
                  <a:pt x="354892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089650" y="3348237"/>
            <a:ext cx="5457825" cy="18072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Agitation – 방치 시 초래될 문제</a:t>
            </a: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E58A3"/>
      </a:accent1>
      <a:accent2>
        <a:srgbClr val="2673B7"/>
      </a:accent2>
      <a:accent3>
        <a:srgbClr val="92B6D0"/>
      </a:accent3>
      <a:accent4>
        <a:srgbClr val="4C7CA0"/>
      </a:accent4>
      <a:accent5>
        <a:srgbClr val="4C7CA0"/>
      </a:accent5>
      <a:accent6>
        <a:srgbClr val="4C7CA0"/>
      </a:accent6>
      <a:hlink>
        <a:srgbClr val="F84D4D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1067</Words>
  <Application>Microsoft Office PowerPoint</Application>
  <PresentationFormat>와이드스크린</PresentationFormat>
  <Paragraphs>200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Poppins</vt:lpstr>
      <vt:lpstr>ui-sans-serif</vt:lpstr>
      <vt:lpstr>Source Han Sans CN Bold</vt:lpstr>
      <vt:lpstr>Arial</vt:lpstr>
      <vt:lpstr>poppins-bold</vt:lpstr>
      <vt:lpstr>Source Han Sans</vt:lpstr>
      <vt:lpstr>OPPOSans H</vt:lpstr>
      <vt:lpstr>OPPOSans L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COA_04</cp:lastModifiedBy>
  <cp:revision>3</cp:revision>
  <dcterms:modified xsi:type="dcterms:W3CDTF">2025-05-14T04:41:35Z</dcterms:modified>
</cp:coreProperties>
</file>